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539" r:id="rId3"/>
    <p:sldId id="548" r:id="rId4"/>
    <p:sldId id="552" r:id="rId5"/>
    <p:sldId id="549" r:id="rId6"/>
    <p:sldId id="550" r:id="rId7"/>
    <p:sldId id="551" r:id="rId8"/>
    <p:sldId id="540" r:id="rId9"/>
    <p:sldId id="553" r:id="rId10"/>
    <p:sldId id="559" r:id="rId11"/>
    <p:sldId id="554" r:id="rId12"/>
    <p:sldId id="555" r:id="rId13"/>
    <p:sldId id="541" r:id="rId14"/>
    <p:sldId id="556" r:id="rId15"/>
    <p:sldId id="557" r:id="rId16"/>
    <p:sldId id="558" r:id="rId17"/>
    <p:sldId id="560" r:id="rId18"/>
    <p:sldId id="561" r:id="rId19"/>
    <p:sldId id="562" r:id="rId20"/>
    <p:sldId id="593" r:id="rId21"/>
    <p:sldId id="579" r:id="rId22"/>
    <p:sldId id="580" r:id="rId23"/>
    <p:sldId id="581" r:id="rId24"/>
    <p:sldId id="582" r:id="rId25"/>
    <p:sldId id="583" r:id="rId26"/>
    <p:sldId id="584" r:id="rId27"/>
    <p:sldId id="564" r:id="rId28"/>
    <p:sldId id="566" r:id="rId29"/>
    <p:sldId id="565" r:id="rId30"/>
    <p:sldId id="567" r:id="rId31"/>
    <p:sldId id="568" r:id="rId32"/>
    <p:sldId id="569" r:id="rId33"/>
    <p:sldId id="570" r:id="rId34"/>
    <p:sldId id="571" r:id="rId35"/>
    <p:sldId id="572" r:id="rId36"/>
    <p:sldId id="563" r:id="rId37"/>
    <p:sldId id="543" r:id="rId38"/>
    <p:sldId id="544" r:id="rId39"/>
    <p:sldId id="545" r:id="rId40"/>
    <p:sldId id="542" r:id="rId41"/>
    <p:sldId id="546" r:id="rId42"/>
    <p:sldId id="547" r:id="rId43"/>
    <p:sldId id="573" r:id="rId44"/>
    <p:sldId id="578" r:id="rId45"/>
    <p:sldId id="585" r:id="rId46"/>
    <p:sldId id="586" r:id="rId47"/>
    <p:sldId id="587" r:id="rId48"/>
    <p:sldId id="588" r:id="rId49"/>
    <p:sldId id="589" r:id="rId50"/>
    <p:sldId id="594" r:id="rId51"/>
    <p:sldId id="590" r:id="rId52"/>
    <p:sldId id="592" r:id="rId53"/>
    <p:sldId id="591" r:id="rId54"/>
    <p:sldId id="595" r:id="rId55"/>
    <p:sldId id="596" r:id="rId56"/>
    <p:sldId id="574" r:id="rId57"/>
    <p:sldId id="576" r:id="rId58"/>
    <p:sldId id="577" r:id="rId59"/>
    <p:sldId id="575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 Zhang" initials="KZ" lastIdx="1" clrIdx="0">
    <p:extLst>
      <p:ext uri="{19B8F6BF-5375-455C-9EA6-DF929625EA0E}">
        <p15:presenceInfo xmlns:p15="http://schemas.microsoft.com/office/powerpoint/2012/main" userId="4eea2330dc7bfa53" providerId="Windows Live"/>
      </p:ext>
    </p:extLst>
  </p:cmAuthor>
  <p:cmAuthor id="2" name="Khai T Nguyen" initials="KTN" lastIdx="6" clrIdx="1">
    <p:extLst>
      <p:ext uri="{19B8F6BF-5375-455C-9EA6-DF929625EA0E}">
        <p15:presenceInfo xmlns:p15="http://schemas.microsoft.com/office/powerpoint/2012/main" userId="Khai T Nguy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0000"/>
    <a:srgbClr val="000099"/>
    <a:srgbClr val="FF9966"/>
    <a:srgbClr val="000066"/>
    <a:srgbClr val="FFCCFF"/>
    <a:srgbClr val="9966FF"/>
    <a:srgbClr val="E673FD"/>
    <a:srgbClr val="7E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9263" autoAdjust="0"/>
  </p:normalViewPr>
  <p:slideViewPr>
    <p:cSldViewPr>
      <p:cViewPr>
        <p:scale>
          <a:sx n="33" d="100"/>
          <a:sy n="33" d="100"/>
        </p:scale>
        <p:origin x="768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22"/>
    </p:cViewPr>
  </p:sorterViewPr>
  <p:notesViewPr>
    <p:cSldViewPr>
      <p:cViewPr varScale="1">
        <p:scale>
          <a:sx n="50" d="100"/>
          <a:sy n="50" d="100"/>
        </p:scale>
        <p:origin x="-2150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3T17:34:57.741" idx="1">
    <p:pos x="5479" y="1355"/>
    <p:text>medical &amp; astro images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3T17:52:37.357" idx="2">
    <p:pos x="3645" y="354"/>
    <p:text>in old time image processing - a large collection of filters to detect different angles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3T19:53:34.782" idx="5">
    <p:pos x="5663" y="1071"/>
    <p:text>the interations betweeen pixels are not local --&gt; use global filter full length) ---</p:text>
    <p:extLst>
      <p:ext uri="{C676402C-5697-4E1C-873F-D02D1690AC5C}">
        <p15:threadingInfo xmlns:p15="http://schemas.microsoft.com/office/powerpoint/2012/main" timeZoneBias="300"/>
      </p:ext>
    </p:extLst>
  </p:cm>
  <p:cm authorId="2" dt="2021-03-03T19:55:26.628" idx="6">
    <p:pos x="5663" y="1207"/>
    <p:text>-- if data are ordered (time series) -- smaller filter to learn local intereactions</p:text>
    <p:extLst>
      <p:ext uri="{C676402C-5697-4E1C-873F-D02D1690AC5C}">
        <p15:threadingInfo xmlns:p15="http://schemas.microsoft.com/office/powerpoint/2012/main" timeZoneBias="300">
          <p15:parentCm authorId="2" idx="5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3T18:33:43.881" idx="3">
    <p:pos x="2222" y="1037"/>
    <p:text>sigmoid, reLU, softmax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3T18:38:49.918" idx="4">
    <p:pos x="5663" y="3249"/>
    <p:text>VGG  more cov before an activation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49133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22:53:56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11695 1129 0,'17'35'16,"-17"18"-1,0-35 1,0-1-1,18 1 1,70 35 0,-17-18-1,-1-35-15,36 71 16,-18-18 0,-17-36-1,17 36 1,-35-18-1,35 18 1,-70-17 0,-1 17-1,-17-18 1,-17-35 46,-19-35-46,-17 17 0,1 0-1,16-105 1,36 70 0,-35-71-1,35 1 1,18 17-1,-1 53 1,-17 0 0,0 36-1,0-1 63,-17 18-62,-19 0 0,19 0-1,-1 0 1,-17 0 0,17 0-1,18 18 1,-17-1-1,-36 54 1,-36 17 0,-16 0-1,105-70 1,-18 0 0,0-1-1,1-17 63</inkml:trace>
  <inkml:trace contextRef="#ctx0" brushRef="#br0" timeOffset="1323.9">12771 952 0,'0'36'16,"35"-19"-1,-18 1-15,19 35 31,-19 70-15,72 36 0,-72-35-1,36 34 1,-18-52 0,-17 18-1,17-18 1,-35 17-1,0-17 1,0-36 0,0-52-16,0 35 15,-17-53 17,-36-35-1,-18-36-16,18-17 1,89-36 0,34-52-1,18 53 1,-17-36 0,17 71-1,-70 35-15,-1 17 16,1-16-1,35 16 1,-18 1 0,18-36-1,-53 54 1,18-1 15,-1 18-15,-17-35-1,0 17 1,0 54 47,0-19-48,-35 18-15,35 54 16,-18-1-1,18-53 1,-17-17 0,17-1-1,0 1 17,0 17-17,0 1 1,17-1-1,1-18 17,-18 19-17,0-54 48,0-17-63,-88-53 15,70-18-15,-35 0 16</inkml:trace>
  <inkml:trace contextRef="#ctx0" brushRef="#br0" timeOffset="1647.18">13159 758 0,'17'0'78</inkml:trace>
  <inkml:trace contextRef="#ctx0" brushRef="#br0" timeOffset="2141.9">13494 564 0,'17'36'15,"1"-19"-15,-18 54 16,53 88 0,-35 35-1,70-53 1,-71 18 0,72-54-1,-72-69 1,1-36 62,-18-53-62</inkml:trace>
  <inkml:trace contextRef="#ctx0" brushRef="#br0" timeOffset="2726.4">13652 794 0,'0'53'0,"53"17"16,-53 18-16,53 18 15,0 88 1,-17-123-16,-1 17 15,-18-35 1,19-35 0,-19-18 46,1 0-46,-18-53-1,-88 0 1,35-18 0,-53-35-16</inkml:trace>
  <inkml:trace contextRef="#ctx0" brushRef="#br0" timeOffset="3158.76">13547 1129 0,'17'0'16,"19"0"-1,16 0 1,1 0-1,36-18 1,-54 1 0,35-1-1,54-17 17,-106 35-17</inkml:trace>
  <inkml:trace contextRef="#ctx0" brushRef="#br0" timeOffset="4761.81">13952 1393 0,'0'0'0,"18"0"15,0 0 1,35 0 0,-1 0-1,1-70 1,-17-18 0,-36 35-16,35-35 15,-35 17 1,0 36-1,0 17 1,-35 18 31,17 0-31,-17 0-1,35 18 1,0 17-1,0 53 1,0-17 0,0-18-16,35 17 15,0-52 1,-17-18 0,17 18-1,18-18 1,0 0-1,0 0 1,35-71 0,-53-17 15,-35-36-15,18 1-1,-18 105 1,0 89 46,0-1-46,0-34-16,0 52 16,35 35-1,1-35 1,-19-52-1,-17-1 1,0-70 62,0-36-78,-35-17 16,17-124-1,18 124 1,0 35 0,36 53 15,-1 0-31,-17 18 16,87-1-1,-16 19 1,-72-36-16,36 0 15,-18 0 1,-52 0 78,-19 0-79,19 0-15,-36 17 16,18 54 0,35-53-16,0-1 15,-18 36 1,36-53 15,17 0-15,-17 35-1,17-35 1,18 36 0,0-19 15,0 1-15,-18 35-1,-35-18 1,35 0-1,-35 18-15,-17 0 16,-54 53 0,-17 0-1,-106 0 1,35-53 0</inkml:trace>
  <inkml:trace contextRef="#ctx0" brushRef="#br0" timeOffset="6175.23">9754 5415 0,'-53'0'78,"18"-18"-63</inkml:trace>
  <inkml:trace contextRef="#ctx0" brushRef="#br0" timeOffset="7163.78">8467 4621 0,'0'18'15,"0"0"-15,35-1 16,-35 36 0,0 18-16,-35 52 15,-18 71 1,-141-35-1,70 176 1,54-35 0,-19-35-1,37-71 1,52-71 0,0-17-1,0-53 16,0-88 79,0-1-110,0-17 15,0 0-15,-18-17 16,18-54 0,0 36-1,0 0 1,18 35 0,-1 35-16,1-17 15,-18 18 95,0-1-110,-18 0 15,1-35-15,-36 0 16</inkml:trace>
  <inkml:trace contextRef="#ctx0" brushRef="#br0" timeOffset="9750.24">8431 4586 0,'36'0'16,"-19"0"-1,19 0 1,-1 0 0,18 0-1,70 0 1,36 0 0,-53 0-16,35 0 15,-71 0 1,-34 0-1,-1 0 1,36 0 0,-36 0-1,53 0 1,-35-18 15,159 18-15,-1 0-1,-34 0 1,17 18 0,-194 0 31,-18-1-32,0 54 1,-17-53-1,-35-1 1,-1 54 0,18-54-1,0 19 1,53-19 0,0 1 15,0 0-16,36 105 1,-19-35 0,1-17-1,17 52 1,-35-70 0,0 88-1,18-17 1,-18-54-1,17 19 1,-17-72 0,0 1-16,0 17 93,0-17-46,-17-1-31,17 1-16,0 0 16,0 70-1,0-53 1,0 36-1,35-1 1,-17-34 0,-18-1-1,0 18 1,0-18 15,0 0-15,-36 18-1,19-18 1,-1-17 0,0-18-1,-17 0 1,0 0 0,-106-18-1,-36-34 1,-70-54-1,0 88 1,36-17 0,-71 35-1,88 0 1,105 0 15,54 17-15,17-17 124,1 0-124,-1 0 0,18-35 15</inkml:trace>
  <inkml:trace contextRef="#ctx0" brushRef="#br0" timeOffset="10767.75">10601 5397 0,'-35'-17'62,"35"-1"-46,-18 1-16,18-72 16,0-105-1,124 0 17,87 18-17,195-18 1,52 88-1,-158 36 1,-106 70-16,247 52 16,141 213-1,-158-53 1,-213-124 0,-193-53-1,17 36 1,-35 17-1,53-18 1,-53-52 0,0 17 15,-17-35 0,-1 0-31,18 18 16,-18-18-1,-17 18 1,35 17 0,-18-35 46,1 0-46,-1-18-16,18 1 15,-17-19 1,-36-34 0,53 17 15,-18-53-15,18 88-16</inkml:trace>
  <inkml:trace contextRef="#ctx0" brushRef="#br0" timeOffset="11585.28">13494 4410 0,'35'0'31,"0"53"-15,18 0-16,53 105 15,-35 1 1,34 0-1,1-36 1,-70-87 0,-36-19 15,35 36-15,-18-35-1,-17-1 1,0 1-1,-17-18 32,-1 0-31,1 0 0,-72 0-1,-16-35 1,16 17-1,19 18 1,52 0 0,0 0 15,-17 0-15,-18 0-1,36 0 1,-72 0-1,-140-88 1,53 35 0</inkml:trace>
  <inkml:trace contextRef="#ctx0" brushRef="#br0" timeOffset="12087.02">10672 4674 0,'0'0'0,"52"18"31,-16-18-15,-19 53-1,-17-18 1,36-35-1,-54 0 1,0 0-16,18-53 16</inkml:trace>
  <inkml:trace contextRef="#ctx0" brushRef="#br0" timeOffset="14673.3">11342 3898 0,'-53'0'94,"35"0"-79,1 0-15,-1 0 16,-17 0 0,-36 35-1,53-17 1,-17 0-1,35-1 1,-17 1 15,17 35-15,0-35 0,52-1-1,-16 1 1,-1-1-1,18 1 1,-18-18 0,-17 0-1,17 18 1,-17-18 0,52 0-1,-52 0 1,17-18-1,-17-17 17,52 0-17,-70-1 1,0 1 0,18 35-1,-18-35 1,0 17-1,-18 18 95,1 0-95,-1 18 1,18-1 0,0 54-1,0-36 1,35-17 0,18-18 77,-35 0-93,0 0 16,17-53 0,-35 35-16,0 1 15,0-19 1,0 19-1,0-1 17,-18 18-17,1-53 1,-1 53 0,0-17-1,1 17 1,-19 0-1,1-18 1,18 18 0,34 18 31,-17 17-32,35-35-15,1 35 16,-19-35-1,1 0 17,35 0-17,-35 0 1,17 0 0,-35-18-1,35-17 1,-35 18-1,35 17 1,-35-18 0,18 18 31,0 0-32,-1 0-15,1 0 16,0 0 15,-1 18-15,19 17-1,-19 0 1,1 18 0,-18 18-1,0-54-15,0 54 16,0-36-1,0-17 1,-18-18 47,18-53-32,0 35-16,0-70 1,18 35 0,-1 18-1,1 17 95,17 18-95,-17 0 1,0 0 0,-1 0-1,-17 53 16,0-35-15,18 17 0,-18-17-1,0 34 1,0-34 0,18-18-1,-18-35 110,0 17-125,0 1 16,0-19-16</inkml:trace>
  <inkml:trace contextRef="#ctx0" brushRef="#br0" timeOffset="15375.76">12171 3792 0,'17'0'15,"1"18"1,0 0 0,17 52-1,0-35 1,1 1-1,-19 34 1,18-52 0,-17 0-1,0-18 48,-18-36-16,0-17-32,0 18-15,0-18 16,17-106 0,-17 124-1,0 18 1</inkml:trace>
  <inkml:trace contextRef="#ctx0" brushRef="#br0" timeOffset="18664.29">18133 8202 0,'17'0'0,"19"0"31,-19-35-15,1 35-16,17-18 15,106-70 1,89-18 0,228-70-1,71-1 1,18 107-1,-300-18-15,177 70 16,-178 18 0,-34 0-1,-18-35 1,141 35 15,142 53-15,-72 88-1,-34 17 1,-213-16 0,-52-54-1,-35 53 1,70 159 0,-71 53-1,36 87 1,-53-34-1,-53-106 1,35-53 0,-35 0-1,0-35 1,0 35 15,0-36-15,-70 89-1,-18 53 1,-53 158 0,17-140-1,71-124 1,-17-18 0,70-158-1,17-71 1,-17 70 15,-53 107-15,36 122-1,-71-16 1,88-178 15,-36-105-15,19 0 124,17-35-140,-18-18 16,-17-35-16,17-35 16,0 70 15,1-18-31,17 18 31,-18 53-15,36 0 62,-1 0-47,1 0-31,35 18 16,-18 17-1,36 124 1,-18 17 0,0-17-1,-36-71 17,36-35-17,-35-53 1,17 0-1,-52 0 110,-1-70-93,18 34-32,0-87 15,0 52 17,0 1-17,18 52 1,17 0-1,-18 18 32,-52 0 63,18 0-95,-1 0 1,-17 0 0,-36-17-1,36 17 1,-18 0-1,18-18 1,17 18 0,0 0 62,1 0-47,-1 0-15,-17 0-1,17 0 1,-17 0 0,0-17-1,-1 17 1,19 0-1,-1 0 1,0-18 0</inkml:trace>
  <inkml:trace contextRef="#ctx0" brushRef="#br0" timeOffset="22022.37">18009 7779 0,'0'35'219,"0"-17"-203,0 35-16,0-36 15,0 1-15,18 17 16,-18-17 0,35 35-1,-17-53 32,-4057 17-31,8095 19-1,-4003 17 1,-35-53 0,0 17-1,-1 1 1,1-18-1,0 0 17,17 0 77,-35 17 110,18 1-204,-1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49133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22:55:42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3845 1870 0,'-17'17'0,"-1"1"16,0-18 15,1 53 47,-36 0-78,35-53 16,18 17-16,-70 54 15,52-53 1,0-1 15,-35 19-15,36-36-1,-1 52 1,0-52 0,1 36-1,-36-1 1,53 18-1,-35 0 1,17-35-16,-35 52 16,35 18-1,1-17 1,17-1 0,0-34-1,0 34 16,0 18-15,0-35 0,53 18-1,0-1 1,17-34 0,36 52-1,-35-53 1,-36 36-1,53-18 1,-17-18 0,-1 18-1,18-18 1,18 18 0,-53-18-1,53 1 16,-53-19-15,53 54 0,-36-54-1,1 1 1,17 0 0,-17-18-1,-19 0 1,19 0-1,0-18 1,-1-35 0,1-17-1,-36-1 1,36 0 0,-54 1-1,1-54 16,-18 36-15,0 0 0,0 0-1,0 17 1,-18 1 0,-17-18-1,-18 17 1,-18 0-1,1 1 1,-1 35 0,-17-36-1,35 36 1,0-18 0,0 35-1,-17-35 16,-1 18-15,1 0 0,-18-18-1,35 18 1,-36-1 0,36 19-1,-88-54 1,-17 36-1,87 17 1,53 1 0,-70 17-1,0 0 1,0 0 0,35 0-1,0 0 16,0 0-15,35 0 0,1 0-1</inkml:trace>
  <inkml:trace contextRef="#ctx0" brushRef="#br0" timeOffset="2048.87">5168 3828 0,'18'17'109,"-1"-17"-93</inkml:trace>
  <inkml:trace contextRef="#ctx0" brushRef="#br0" timeOffset="2423.35">5697 4480 0,'18'18'94,"0"0"-78</inkml:trace>
  <inkml:trace contextRef="#ctx0" brushRef="#br0" timeOffset="2618.08">5821 4639 0,'0'18'78,"17"52"-62,1-52-16,17 17 15</inkml:trace>
  <inkml:trace contextRef="#ctx0" brushRef="#br0" timeOffset="2767.87">6050 4974 0,'0'0'15,"0"35"-15,0 1 16,18 17 0,35 35-1,-36-35-15,19 70 16,-19-105 0</inkml:trace>
  <inkml:trace contextRef="#ctx0" brushRef="#br0" timeOffset="2936.91">6244 5468 0,'0'18'47,"0"-1"-16,35-17-15,-35 53-16,36 0 15</inkml:trace>
  <inkml:trace contextRef="#ctx0" brushRef="#br0" timeOffset="3102.1">6403 5697 0,'0'18'31,"18"35"-15,17 0-1,18 53 1,0-71 0</inkml:trace>
  <inkml:trace contextRef="#ctx0" brushRef="#br0" timeOffset="3452.33">6985 6526 0,'0'18'79,"0"0"-48,18 35-16,-1-53-15,-17 17 16</inkml:trace>
  <inkml:trace contextRef="#ctx0" brushRef="#br0" timeOffset="4686.57">7056 6650 0,'0'17'31,"17"1"-31,18 0 16,1 35-1,-1 0 1,-17 0 0,35-36 15,-36 1-15,1 17-1,17 18 1,18-18-1,-18 18 1,-17-35-16,0-1 16,35 1-1,-18 17 1,18 36 0,-36-53-1,1-1 1,0 1-1,17-18 1,-17 53 15,34-36-15,-34 1 0,17 0-1,18 17 1,35 53-1,18-53 1,-17 18 0,-1 0-1,18 18 1,52 17 0,1-17-1,-71-1 1,18 1-1,0-18 1,53 52 15,52-52-15,72 106 0,-89-88-1,-71-18 1,-52-18-1,17 0 1,35 53 0,-17-52-1,-88-19 1,-1-17 0,19 53-1,-1-35-15,53 105 16,89 124-1,-1-88 1,-106-88 15,-52-1-15,17-35 0,18 54-1,-17-54 1,-19 18 15,36 0-15,-53-36-1,18-17 32,-18 36-47,0 16 16,35 1-1,-17-35 1,-54-18 62,19 0-78,-19 0 16</inkml:trace>
  <inkml:trace contextRef="#ctx0" brushRef="#br0" timeOffset="5704.78">10918 9825 0,'18'0'78,"35"17"-78,-35-17 16,52 36-1,-52-36 1,-1 35-1,1-35 1,0 0 15,-18 18-31,17-18 16,19 0 15,-36 17 0,17-17-31,-17-35 172,-17 0-156,-1-53-16,18 35 16,0-18-1,0 53 1,0 1-1,-18 17 95</inkml:trace>
  <inkml:trace contextRef="#ctx0" brushRef="#br0" timeOffset="7223.95">11659 9525 0,'-17'0'47,"-1"0"-31,0 0-1,1 0 1,17-35-1,-18 35 1,0 0 0,-17 0 31,18 0-32,17 17 1,-18-17-1,0 36 1,1-19 0,17 1-1,0 0 1,0-1 0,0 18-1,0-17 32,17-18-31,-17 18 15,18-18-15,-18-18 77,18-17-93,17 35 16,-35-18-16,17 1 31,-17-1-15,18 36 109,-18-1-125,0 18 15,18 1-15,-1-19 16,1 1 0,0-18-1,17 0 1,-17 18 93,-1-18-93,-17-18 15,0 0-15,-17 1-16,17-1 15,-53-52 1,17 70-16</inkml:trace>
  <inkml:trace contextRef="#ctx0" brushRef="#br0" timeOffset="20193">12277 9490 0,'-36'-18'125,"1"18"-125,17 0 15,1 0 1,-1 0-16,-35 0 15,0 0 1,-17 0 0,35 0-1,-1 0 1,19 18 15,-54-1-15,18 36-1,18-17 1,35-1 15,0-18-15,0 36 0,0-17-1,0-19 1,53-17-1,-18 18 1,0 0 0,36-18-1,-36 0 1,0 0 0,18-18-1,-35 18 1,0 0-16,-1 0 31,-17-18-15,0 1-1</inkml:trace>
  <inkml:trace contextRef="#ctx0" brushRef="#br0" timeOffset="20871.82">12277 9207 0,'0'36'0,"35"52"16,-35-53 0,0 89-1,0-36 1,18-18 0,-1-34-1,1-19-15,-1 1 16,19 0-1,-19-18 17,1 0-1,-53-36 63,17-17-94,0 1 15,-52-19 1</inkml:trace>
  <inkml:trace contextRef="#ctx0" brushRef="#br0" timeOffset="21561.21">12118 9384 0,'18'0'63,"-1"0"-1,18 0-46,18 0-16,-17 0 16,17 0-1,-1 0 1,-16 0-1,-19 0-15</inkml:trace>
  <inkml:trace contextRef="#ctx0" brushRef="#br0" timeOffset="22022.6">12577 9507 0,'0'0'0,"17"36"16,1 69 0,17-16-1,-35-19 1,0-52 0,-53-53 77,18-36-93,17 0 16,-17-17-16</inkml:trace>
  <inkml:trace contextRef="#ctx0" brushRef="#br0" timeOffset="22281.04">12471 9366 0</inkml:trace>
  <inkml:trace contextRef="#ctx0" brushRef="#br0" timeOffset="22989.92">12700 9543 0,'0'0'0,"35"35"15,36 0 1,-36 18-1,0-18 1,1 18 0,-19-53-1,-17 18 1,18 0 0,0-18 46,-1 0-46,-17-53-1,0-36 1,35 37 0,-35-1-1,0 35 1,18 18 31</inkml:trace>
  <inkml:trace contextRef="#ctx0" brushRef="#br0" timeOffset="24208.76">13264 9525 0,'-17'0'15,"-1"0"1,1 0-1,-1 0 1,0 0 15,-17 35-15,35-17 0,-18 17-1,1 36 1,34-71 78,1-18-79,-18-35 1,0 36-1,0-1 1,18 18 47,17 53-48,-17-18 1,-1 18-1,18-53 1,-17 0 15,0 0-31,-1 0 16,19-35 0,-19-1-1,-17-52 1,53 35-1,-35 0 1,-18-17 0,0 17-1,17 35 1,-17 1 0,0-1-1,0 53 48,0 18-48,0-17-15,0 69 16,36-69 15,-1-1-15,-17 0-1,-18 0 1,17-17 0,1 0-1,-36-89 63,-17 18-62,17 0-16</inkml:trace>
  <inkml:trace contextRef="#ctx0" brushRef="#br0" timeOffset="24758.84">13317 9384 0,'53'0'78,"0"0"-62,-35 18-16,17-18 16,0 0-1,18 0 1,-35 0-1,0 0 1</inkml:trace>
  <inkml:trace contextRef="#ctx0" brushRef="#br0" timeOffset="25609.32">13617 9754 0,'0'18'31,"35"-18"-15,-17 0-1,0 0 1,-1 0 0,1 0-1,0 0 1,-1 0-16,36 0 16,-17-53-1,-19 18 1,-17-36-1,0 36 1,0-18 0,0 18 15,-35 17-15,17 18 15,-17 0-16,0 0 1,17 0-16,-17 0 16,17 0-1,18 35 1,-18 18 0,18 35-1,0-17 1,18-36-1,17 36 1,18-54 0,-35 1 15,17-18-15,18 0-1,-18 0 16,-17 0-15,0 0 0</inkml:trace>
  <inkml:trace contextRef="#ctx0" brushRef="#br0" timeOffset="27816.03">14570 9507 0,'-36'0'109,"19"0"-15,-1 18-78,1-18-1,-1 35 1,-35-17 0,53 0-1,0-1 48,0 18-63,0 1 15,0-19-15,0 1 16,18 70 0,-1-17-1,19-36 1,-1-35 15,-35 18-31,17-18 31,1 0-15,0 0 0,-1 0-1,54 0 1,-36 0-1,0-36 1,-17 36 0,17 0-1,-17-17 1,-18-19 0,0 19 30,0-1-30,0-17-16,0-18 31,0 0-15,18 35 0,-18-34-1,17 52-15,-17-18 16,0 0-1,0 1 79,0-1-78,0 0 15,0 1-15,0-19-1,0 54 63,0 0-78,0 17 16,0 18-16,0-18 16,36 89-1,-19-19 1,1-87 0,-1 53-1,-17-18 1,-70-124 109,35 18-125,17-35 15,18 53-15</inkml:trace>
  <inkml:trace contextRef="#ctx0" brushRef="#br0" timeOffset="28272.28">14799 9260 0</inkml:trace>
  <inkml:trace contextRef="#ctx0" brushRef="#br0" timeOffset="29129.82">15134 9596 0,'18'35'16,"-18"-18"-16,17 1 15,-17 0 1,36 70 0,-19 0-1,1-35 1,-18-18 0,18-17-1,-18 0 1,0-36 62,0 0-62,-18-52-1,-17-18-15,17 17 16,0-17-1,1 17 1,17 54-16,-18-1 16,36-35-1,-1 35 1,1 1 0,17 17-1,1 0 1,-36-18 15,53 18 0,-36 0-15,1 0 0,-18 18 62</inkml:trace>
  <inkml:trace contextRef="#ctx0" brushRef="#br0" timeOffset="31367.27">15575 9437 0,'-18'0'78,"1"0"-63,-1 53 1,-35-36-16,36-17 16,-19 53-1,1-35 1,0 17-1,35-17 1,-18 35 0,18-18-1,0-17 1,0-1 0,18 1-1,-1-18 1,19 0 15,-19 18-15,19 17-1,17-35 1,-18 17 0,0-17-1,36 0 1,-18-35-1,-36 18-15,19-1 16,16 0 0,-34-17-1,35-36 1,-35-17 0,-18 0-1,0 0 16,0-18-15,0 18 0,0 17-1,0 36 1,-18 0 0,0 17-1,1 18 95,-19 0-79,36 35-31,-17 18 15,-1 18 1,18-18 0,0 17-1,0-17 1,0 0 0,0-35-1,18 17 1,-18 18-1,-4022-18 1,8079 1 0,-4022 16-1,-17-16 1,-18-1 0,35-17-1,-35-1 16,18-17-15,35 0 15,-36 0-15,36-35 0,-35-36-1,17 36 1,-17-35-1,-18 52 1,-18 18 172,-17 0-142,17 53-46,1-35 16,17-1-16,-18 54 16,0-36-1,18 0 1,0 1 15,0-19-15,18 18-1,0-17 1,-18 0 0,35-18-16,18 17 15,-53 19 1,18-36 0,-1 0-1,1 0 1,-1 0-1,36 0 1,-35-18 15,0-17-15,-18 17 0,17 18 15,-17-18 63,-17 1-79,-1-1 1,-35-105-1,35-1 1,18 18 0,0 71-16</inkml:trace>
  <inkml:trace contextRef="#ctx0" brushRef="#br0" timeOffset="32366.95">16404 9402 0,'35'17'16,"1"1"-16,-54-18 172,0 0-156,1 0-1,-18 53 1,-1-53-1,36 17 1,-17-17 0,17 18-1,0 0 32,0-1-31,17-17-1,36 53 1,0-35-16,-35-18 16,-1 35-1,1-17 1,0-1 0,-1 1-1,-17 17 16,0-17 1,0 0-17,0 17 1,-35-35-16,35 17 31,-18-17-15,-17 0-1,-18 0 1,-4039 0 0,8114 0-1,-4040 0 1,0 0 0,1 0-1,-1 0 1,0 0 15,-17 0-15,17-35-16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E4E7-08B7-4BB5-8392-D8575E5730B5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50281-01FB-4A23-B988-BD1EE6527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75CC-7CB0-40AF-981D-B92BE83C1984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59A1-ACE0-465C-872A-9010E5757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istill.pub/2016/deconv-checkerboard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12"/>
          <p:cNvSpPr txBox="1">
            <a:spLocks noChangeArrowheads="1"/>
          </p:cNvSpPr>
          <p:nvPr/>
        </p:nvSpPr>
        <p:spPr bwMode="gray">
          <a:xfrm>
            <a:off x="1043608" y="4521314"/>
            <a:ext cx="6912768" cy="707886"/>
          </a:xfrm>
          <a:prstGeom prst="rect">
            <a:avLst/>
          </a:prstGeom>
          <a:solidFill>
            <a:schemeClr val="accent6">
              <a:lumMod val="60000"/>
              <a:lumOff val="40000"/>
              <a:alpha val="59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Instructor: Kai Zhang</a:t>
            </a:r>
          </a:p>
          <a:p>
            <a:pPr algn="ctr" eaLnBrk="0" hangingPunct="0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Times" panose="02020603050405020304" pitchFamily="18" charset="0"/>
              </a:rPr>
              <a:t>CIS @ Temple University, Spring 2020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j-lt"/>
              <a:ea typeface="Arial Unicode MS" panose="020B0604020202020204" pitchFamily="34" charset="-122"/>
              <a:cs typeface="Times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4" y="1496978"/>
            <a:ext cx="8424936" cy="1138773"/>
          </a:xfrm>
          <a:prstGeom prst="rect">
            <a:avLst/>
          </a:prstGeom>
          <a:solidFill>
            <a:schemeClr val="accent3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CIS 5525: Neural Computation</a:t>
            </a:r>
          </a:p>
          <a:p>
            <a:pPr algn="ctr" eaLnBrk="0" hangingPunct="0"/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ea typeface="Batang" panose="02030600000101010101" pitchFamily="18" charset="-127"/>
                <a:cs typeface="Times" panose="02020603050405020304" pitchFamily="18" charset="0"/>
              </a:rPr>
              <a:t>Week IV: Convolutional Neural Networks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427B6-EF16-4A2B-8A9A-C76125E5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2-d signal convolution</a:t>
            </a:r>
            <a:endParaRPr lang="zh-CN" altLang="en-US" dirty="0"/>
          </a:p>
        </p:txBody>
      </p:sp>
      <p:pic>
        <p:nvPicPr>
          <p:cNvPr id="6" name="内容占位符 5" descr="图片包含 游戏机, 游戏, 钟表&#10;&#10;描述已自动生成">
            <a:extLst>
              <a:ext uri="{FF2B5EF4-FFF2-40B4-BE49-F238E27FC236}">
                <a16:creationId xmlns:a16="http://schemas.microsoft.com/office/drawing/2014/main" id="{37266899-E306-4130-877B-A276636D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36912"/>
            <a:ext cx="5010150" cy="3657600"/>
          </a:xfr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2E35D3F-7213-4038-BE75-67A941074E5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Illustration of a 2-d convolution</a:t>
            </a:r>
            <a:endParaRPr lang="zh-CN" altLang="en-US" sz="28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64DB9E-5DA4-4D55-B9E5-A40D8521218D}"/>
              </a:ext>
            </a:extLst>
          </p:cNvPr>
          <p:cNvGrpSpPr/>
          <p:nvPr/>
        </p:nvGrpSpPr>
        <p:grpSpPr>
          <a:xfrm>
            <a:off x="6012160" y="1399447"/>
            <a:ext cx="1077452" cy="1438219"/>
            <a:chOff x="6352515" y="1851849"/>
            <a:chExt cx="1077452" cy="143821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CA75005-AFF1-466B-9687-D9CF318E8FE2}"/>
                </a:ext>
              </a:extLst>
            </p:cNvPr>
            <p:cNvGrpSpPr/>
            <p:nvPr/>
          </p:nvGrpSpPr>
          <p:grpSpPr>
            <a:xfrm>
              <a:off x="6352515" y="2204864"/>
              <a:ext cx="1077452" cy="1085204"/>
              <a:chOff x="6513548" y="2276872"/>
              <a:chExt cx="1077452" cy="108520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398D953-DC56-42C3-AB14-4B0343973273}"/>
                  </a:ext>
                </a:extLst>
              </p:cNvPr>
              <p:cNvSpPr/>
              <p:nvPr/>
            </p:nvSpPr>
            <p:spPr>
              <a:xfrm>
                <a:off x="6516216" y="2276872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C68328F-8901-42FF-9FD5-A92E2426F486}"/>
                  </a:ext>
                </a:extLst>
              </p:cNvPr>
              <p:cNvSpPr/>
              <p:nvPr/>
            </p:nvSpPr>
            <p:spPr>
              <a:xfrm>
                <a:off x="6873588" y="2276872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A52DEE1-80FD-4DBD-986C-70D09ED0B85D}"/>
                  </a:ext>
                </a:extLst>
              </p:cNvPr>
              <p:cNvSpPr/>
              <p:nvPr/>
            </p:nvSpPr>
            <p:spPr>
              <a:xfrm>
                <a:off x="7230960" y="2276872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3660F19-FA76-47F5-87A7-BB4F3602735F}"/>
                  </a:ext>
                </a:extLst>
              </p:cNvPr>
              <p:cNvSpPr/>
              <p:nvPr/>
            </p:nvSpPr>
            <p:spPr>
              <a:xfrm>
                <a:off x="6516216" y="2639454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0B79495-FEA6-4685-ACFE-59316BCAEA01}"/>
                  </a:ext>
                </a:extLst>
              </p:cNvPr>
              <p:cNvSpPr/>
              <p:nvPr/>
            </p:nvSpPr>
            <p:spPr>
              <a:xfrm>
                <a:off x="6873588" y="2639454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F9745C2-B7D5-40A6-8B6E-0D4F4841D21C}"/>
                  </a:ext>
                </a:extLst>
              </p:cNvPr>
              <p:cNvSpPr/>
              <p:nvPr/>
            </p:nvSpPr>
            <p:spPr>
              <a:xfrm>
                <a:off x="7230960" y="2639454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D79928F-501D-48AA-ACE3-239A73E036F3}"/>
                  </a:ext>
                </a:extLst>
              </p:cNvPr>
              <p:cNvSpPr/>
              <p:nvPr/>
            </p:nvSpPr>
            <p:spPr>
              <a:xfrm>
                <a:off x="6513548" y="3002036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77A0B21-13F1-462C-8E28-57C36173BECF}"/>
                  </a:ext>
                </a:extLst>
              </p:cNvPr>
              <p:cNvSpPr/>
              <p:nvPr/>
            </p:nvSpPr>
            <p:spPr>
              <a:xfrm>
                <a:off x="6870920" y="3002036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3FD0967-99C9-4B4B-A571-AA59A8EC0682}"/>
                  </a:ext>
                </a:extLst>
              </p:cNvPr>
              <p:cNvSpPr/>
              <p:nvPr/>
            </p:nvSpPr>
            <p:spPr>
              <a:xfrm>
                <a:off x="7228292" y="3002036"/>
                <a:ext cx="3600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EA10234-2C1A-4B09-91A8-A8321724AD4E}"/>
                </a:ext>
              </a:extLst>
            </p:cNvPr>
            <p:cNvSpPr/>
            <p:nvPr/>
          </p:nvSpPr>
          <p:spPr>
            <a:xfrm>
              <a:off x="6508907" y="1851849"/>
              <a:ext cx="7811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/>
                <a:t>kernel</a:t>
              </a:r>
              <a:endParaRPr lang="zh-CN" altLang="en-US" b="1" dirty="0"/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E024B81-C579-43F2-82EF-2FE02CBF3491}"/>
              </a:ext>
            </a:extLst>
          </p:cNvPr>
          <p:cNvCxnSpPr/>
          <p:nvPr/>
        </p:nvCxnSpPr>
        <p:spPr>
          <a:xfrm flipH="1">
            <a:off x="4067944" y="2132856"/>
            <a:ext cx="1872208" cy="100811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BDDF7AC-D077-4CFD-B3FF-63A70A1CA246}"/>
              </a:ext>
            </a:extLst>
          </p:cNvPr>
          <p:cNvCxnSpPr>
            <a:cxnSpLocks/>
          </p:cNvCxnSpPr>
          <p:nvPr/>
        </p:nvCxnSpPr>
        <p:spPr>
          <a:xfrm>
            <a:off x="4065276" y="4293096"/>
            <a:ext cx="43471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8E61D64-BDEF-4811-B3E7-71EB50BABC94}"/>
              </a:ext>
            </a:extLst>
          </p:cNvPr>
          <p:cNvSpPr/>
          <p:nvPr/>
        </p:nvSpPr>
        <p:spPr>
          <a:xfrm>
            <a:off x="6084168" y="3529843"/>
            <a:ext cx="2957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Signal dimension changes after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Kernel parameter sharing across signal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Parallelization friendly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87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275DE-CB03-4213-873A-D58FB9DD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Gabor Filters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9BB76-2193-4F90-9310-E57823C59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Gabor Filter Bank</a:t>
            </a:r>
          </a:p>
          <a:p>
            <a:pPr lvl="1"/>
            <a:r>
              <a:rPr lang="en-US" altLang="zh-CN" sz="2400" dirty="0"/>
              <a:t>Product of a Gaussian with sine or cosine </a:t>
            </a:r>
          </a:p>
          <a:p>
            <a:pPr lvl="1"/>
            <a:r>
              <a:rPr lang="en-US" altLang="zh-CN" sz="2400" dirty="0"/>
              <a:t>Often used in detecting textures of varying directions and frequencies</a:t>
            </a:r>
            <a:endParaRPr lang="zh-CN" altLang="en-US" sz="2400" dirty="0"/>
          </a:p>
        </p:txBody>
      </p:sp>
      <p:pic>
        <p:nvPicPr>
          <p:cNvPr id="6146" name="Picture 2" descr="Image result for gabor filter bank&quot;">
            <a:extLst>
              <a:ext uri="{FF2B5EF4-FFF2-40B4-BE49-F238E27FC236}">
                <a16:creationId xmlns:a16="http://schemas.microsoft.com/office/drawing/2014/main" id="{91FC969F-9DCE-4E7A-8764-61BFAC92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626" y="1151989"/>
            <a:ext cx="5328592" cy="355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F0EF21-A38F-487F-9CBD-1D01D10E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740657"/>
            <a:ext cx="6444208" cy="19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0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0A3CB-D020-4C5B-8495-60780C5D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1793E-160D-4169-8F41-CA177C70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FC72D5-C176-435E-90AD-3068E89E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8661481" cy="5795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0A14A2-47D8-4D5D-A732-30F77E38C7D8}"/>
                  </a:ext>
                </a:extLst>
              </p14:cNvPr>
              <p14:cNvContentPartPr/>
              <p14:nvPr/>
            </p14:nvContentPartPr>
            <p14:xfrm>
              <a:off x="2819520" y="203040"/>
              <a:ext cx="5753160" cy="4947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0A14A2-47D8-4D5D-A732-30F77E38C7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0160" y="193680"/>
                <a:ext cx="5771880" cy="49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8E44F6-4264-4D56-97B7-A4D908282AFA}"/>
                  </a:ext>
                </a:extLst>
              </p14:cNvPr>
              <p14:cNvContentPartPr/>
              <p14:nvPr/>
            </p14:nvContentPartPr>
            <p14:xfrm>
              <a:off x="1181160" y="673200"/>
              <a:ext cx="4775400" cy="2921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8E44F6-4264-4D56-97B7-A4D908282A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800" y="663840"/>
                <a:ext cx="4794120" cy="29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60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0ECFA-518B-4D31-A0B7-ABC9F06A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Image Filtering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02278-E16F-4B41-A3C3-1CC0C84FB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FF3FD7-9F00-4E40-8D83-F3C17591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55" y="1143030"/>
            <a:ext cx="6407153" cy="27990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454EF4-D047-4C8B-8615-DAFD11A2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31848"/>
            <a:ext cx="6385859" cy="27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2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CFB30-5EED-4B34-B023-77910B2A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Convolutional Layer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B52F05-9FFF-4CB2-82B4-B8AE43A7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FCE1C2-821C-4867-B4FB-52158039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00200"/>
            <a:ext cx="8680896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7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E351B-89E7-4D4F-AD89-26030E93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2F43A-2F4F-40B9-A966-2248E66D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D284A6-D954-46BB-A138-63770101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4" y="1600200"/>
            <a:ext cx="8782501" cy="42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42873-06DB-4CF4-8D9B-93A8A801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82517-7754-44E2-947A-F7E4B0FAA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0F904-80F8-4608-BEFA-D9D4A90E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4" y="1600200"/>
            <a:ext cx="8579291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1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5C2FD-9502-4D8B-B2D2-8DF8494D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36B0E-B7FB-4503-8E39-6A7D34953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D71A86-3932-4084-A587-FCACBD2C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79276"/>
            <a:ext cx="8598342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8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A148D-D5D0-4AE3-B78C-3FEC39C4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4E673-D1B3-4962-B754-009BD8B9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00E36-A474-4DFA-BC57-2969A9CC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4784"/>
            <a:ext cx="8293526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05358-1832-4541-85D8-13959D9F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22E7B-C3C2-41C2-9754-4E9C8344D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83FF6A-E3E1-47D7-A75A-BF46FCB2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00200"/>
            <a:ext cx="8420533" cy="4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3C5E9-7E11-4DCF-9A89-5111EA10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D8F7C-900F-49A6-8563-EF4A209B6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related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90751-0AF0-4287-B057-C56BD27A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72" y="2371530"/>
            <a:ext cx="8318928" cy="378479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2BEAE1-6D73-44CF-9EFE-4C95DB583E60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CNN’s are everywhere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13040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572F2-3C24-4D5A-A0E8-AC92EDFA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Dimensions in CNN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4A818-CBA0-44C8-9AF7-0C00176F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Relation between the dimensions in 2d CNN</a:t>
            </a:r>
          </a:p>
          <a:p>
            <a:pPr lvl="1"/>
            <a:r>
              <a:rPr lang="en-US" altLang="zh-CN" sz="2000" dirty="0"/>
              <a:t>Input image size: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-by-I</a:t>
            </a:r>
          </a:p>
          <a:p>
            <a:pPr lvl="1"/>
            <a:r>
              <a:rPr lang="en-US" altLang="zh-CN" sz="2000" dirty="0"/>
              <a:t>Output image size: o – by – o</a:t>
            </a:r>
          </a:p>
          <a:p>
            <a:pPr lvl="1"/>
            <a:r>
              <a:rPr lang="en-US" altLang="zh-CN" sz="2000" dirty="0"/>
              <a:t>Kernel size: k – by – k</a:t>
            </a:r>
          </a:p>
          <a:p>
            <a:pPr lvl="1"/>
            <a:r>
              <a:rPr lang="en-US" altLang="zh-CN" sz="2000" dirty="0"/>
              <a:t>Strides: s</a:t>
            </a:r>
          </a:p>
          <a:p>
            <a:pPr lvl="1"/>
            <a:r>
              <a:rPr lang="en-US" altLang="zh-CN" sz="2000" dirty="0"/>
              <a:t>Padding: p</a:t>
            </a:r>
          </a:p>
          <a:p>
            <a:r>
              <a:rPr lang="en-US" altLang="zh-CN" sz="2400" dirty="0"/>
              <a:t>They satisfy the equality</a:t>
            </a:r>
          </a:p>
          <a:p>
            <a:endParaRPr lang="en-US" altLang="zh-CN" sz="2400" dirty="0"/>
          </a:p>
          <a:p>
            <a:r>
              <a:rPr lang="en-US" altLang="zh-CN" sz="2400" dirty="0"/>
              <a:t>Check the illustration </a:t>
            </a:r>
            <a:r>
              <a:rPr lang="en-US" altLang="zh-CN" sz="2400" dirty="0">
                <a:hlinkClick r:id="rId2"/>
              </a:rPr>
              <a:t>https://github.com/vdumoulin/conv_arithmetic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0F1326-4CD9-401F-8156-1667BA03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573016"/>
            <a:ext cx="2578233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0C4B9-8723-4CDA-A142-3004F582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Convolution on Tensors (2D convolution)</a:t>
            </a:r>
            <a:endParaRPr lang="zh-CN" altLang="en-US" sz="3600" b="1" dirty="0"/>
          </a:p>
        </p:txBody>
      </p:sp>
      <p:pic>
        <p:nvPicPr>
          <p:cNvPr id="5" name="内容占位符 4" descr="图片包含 游戏机, 桌子, 体育, 绿色&#10;&#10;描述已自动生成">
            <a:extLst>
              <a:ext uri="{FF2B5EF4-FFF2-40B4-BE49-F238E27FC236}">
                <a16:creationId xmlns:a16="http://schemas.microsoft.com/office/drawing/2014/main" id="{964AB481-0098-4A7A-B10D-7C32FD35F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3" y="1803571"/>
            <a:ext cx="7499176" cy="2767196"/>
          </a:xfrm>
        </p:spPr>
      </p:pic>
      <p:pic>
        <p:nvPicPr>
          <p:cNvPr id="7" name="图片 6" descr="图片包含 游戏机, 钟表, 体育, 桌子&#10;&#10;描述已自动生成">
            <a:extLst>
              <a:ext uri="{FF2B5EF4-FFF2-40B4-BE49-F238E27FC236}">
                <a16:creationId xmlns:a16="http://schemas.microsoft.com/office/drawing/2014/main" id="{83161A6F-664B-4CB5-B859-8C0807742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6" y="3430373"/>
            <a:ext cx="7991872" cy="31248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8C2651A-3765-49B1-A293-57011011686C}"/>
              </a:ext>
            </a:extLst>
          </p:cNvPr>
          <p:cNvSpPr/>
          <p:nvPr/>
        </p:nvSpPr>
        <p:spPr>
          <a:xfrm>
            <a:off x="755576" y="1495885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dium-content-serif-font"/>
              </a:rPr>
              <a:t>input layer is a 5 x 5 x 3 matrix, with 3 channels. filter is a 3 x 3 x 3 matrix.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09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7BB25-6541-4660-8B51-7631C3E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D4199-739E-4197-BF7C-E3C9E7A7C8DB}"/>
              </a:ext>
            </a:extLst>
          </p:cNvPr>
          <p:cNvSpPr/>
          <p:nvPr/>
        </p:nvSpPr>
        <p:spPr>
          <a:xfrm>
            <a:off x="323528" y="1700808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edium-content-serif-font"/>
              </a:rPr>
              <a:t>Equivalently, we can think of this process as sliding a 3D filter matrix through the input layer. 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193307-BA61-434C-B632-B1D1A2B8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5397198" cy="409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7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B3447-6106-464B-9BCA-B6DCC7D3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F08FB-E382-444D-9D59-21910D92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668AB8-7064-4CE2-AA08-ABB29A06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7884368" cy="21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472A5B-6207-4982-BF25-4072FF760C89}"/>
              </a:ext>
            </a:extLst>
          </p:cNvPr>
          <p:cNvSpPr/>
          <p:nvPr/>
        </p:nvSpPr>
        <p:spPr>
          <a:xfrm>
            <a:off x="611560" y="4247167"/>
            <a:ext cx="68225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transitions between layers with different depth.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Let’s say the input layer has</a:t>
            </a:r>
            <a:r>
              <a:rPr lang="en-US" altLang="zh-CN" b="1" dirty="0">
                <a:latin typeface="medium-content-serif-font"/>
              </a:rPr>
              <a:t> </a:t>
            </a:r>
            <a:r>
              <a:rPr lang="en-US" altLang="zh-CN" b="1" i="1" dirty="0">
                <a:latin typeface="medium-content-serif-font"/>
              </a:rPr>
              <a:t>Din</a:t>
            </a:r>
            <a:r>
              <a:rPr lang="en-US" altLang="zh-CN" b="1" dirty="0">
                <a:latin typeface="medium-content-serif-font"/>
              </a:rPr>
              <a:t> </a:t>
            </a:r>
            <a:r>
              <a:rPr lang="en-US" altLang="zh-CN" dirty="0">
                <a:latin typeface="medium-content-serif-font"/>
              </a:rPr>
              <a:t>channels, and we want the output layer has</a:t>
            </a:r>
            <a:r>
              <a:rPr lang="en-US" altLang="zh-CN" b="1" dirty="0">
                <a:latin typeface="medium-content-serif-font"/>
              </a:rPr>
              <a:t> </a:t>
            </a:r>
            <a:r>
              <a:rPr lang="en-US" altLang="zh-CN" b="1" i="1" dirty="0" err="1">
                <a:latin typeface="medium-content-serif-font"/>
              </a:rPr>
              <a:t>Dout</a:t>
            </a:r>
            <a:r>
              <a:rPr lang="en-US" altLang="zh-CN" b="1" dirty="0">
                <a:latin typeface="medium-content-serif-font"/>
              </a:rPr>
              <a:t> </a:t>
            </a:r>
            <a:r>
              <a:rPr lang="en-US" altLang="zh-CN" dirty="0">
                <a:latin typeface="medium-content-serif-font"/>
              </a:rPr>
              <a:t>channels.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apply</a:t>
            </a:r>
            <a:r>
              <a:rPr lang="en-US" altLang="zh-CN" b="1" dirty="0">
                <a:latin typeface="medium-content-serif-font"/>
              </a:rPr>
              <a:t> </a:t>
            </a:r>
            <a:r>
              <a:rPr lang="en-US" altLang="zh-CN" b="1" i="1" dirty="0" err="1">
                <a:latin typeface="medium-content-serif-font"/>
              </a:rPr>
              <a:t>Dout</a:t>
            </a:r>
            <a:r>
              <a:rPr lang="en-US" altLang="zh-CN" b="1" dirty="0">
                <a:latin typeface="medium-content-serif-font"/>
              </a:rPr>
              <a:t> </a:t>
            </a:r>
            <a:r>
              <a:rPr lang="en-US" altLang="zh-CN" dirty="0">
                <a:latin typeface="medium-content-serif-font"/>
              </a:rPr>
              <a:t>filters to the input layer. Each filter has </a:t>
            </a:r>
            <a:r>
              <a:rPr lang="en-US" altLang="zh-CN" i="1" dirty="0">
                <a:latin typeface="medium-content-serif-font"/>
              </a:rPr>
              <a:t>Din </a:t>
            </a:r>
            <a:r>
              <a:rPr lang="en-US" altLang="zh-CN" dirty="0">
                <a:latin typeface="medium-content-serif-font"/>
              </a:rPr>
              <a:t>kernels.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Each filter provides one output channel.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After applying </a:t>
            </a:r>
            <a:r>
              <a:rPr lang="en-US" altLang="zh-CN" i="1" dirty="0" err="1">
                <a:latin typeface="medium-content-serif-font"/>
              </a:rPr>
              <a:t>Dout</a:t>
            </a:r>
            <a:r>
              <a:rPr lang="en-US" altLang="zh-CN" dirty="0">
                <a:latin typeface="medium-content-serif-font"/>
              </a:rPr>
              <a:t> filters, we have </a:t>
            </a:r>
            <a:r>
              <a:rPr lang="en-US" altLang="zh-CN" i="1" dirty="0" err="1">
                <a:latin typeface="medium-content-serif-font"/>
              </a:rPr>
              <a:t>Dout</a:t>
            </a:r>
            <a:r>
              <a:rPr lang="en-US" altLang="zh-CN" dirty="0">
                <a:latin typeface="medium-content-serif-font"/>
              </a:rPr>
              <a:t> channels, which can then be stacked together to form the output layer.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0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AB74F08-633C-43DA-B60A-0145392A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67" y="3284984"/>
            <a:ext cx="5259674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68F458-E156-4C2F-976E-121645DB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3D convolutions</a:t>
            </a:r>
            <a:endParaRPr lang="zh-CN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002A97-6A20-476E-A3A5-F80CAD13D139}"/>
              </a:ext>
            </a:extLst>
          </p:cNvPr>
          <p:cNvSpPr/>
          <p:nvPr/>
        </p:nvSpPr>
        <p:spPr>
          <a:xfrm>
            <a:off x="107504" y="1187807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medium-content-serif-font"/>
              </a:rPr>
              <a:t>In 3D convolution, the </a:t>
            </a:r>
            <a:r>
              <a:rPr lang="en-US" altLang="zh-CN" b="1" i="1" dirty="0">
                <a:latin typeface="medium-content-serif-font"/>
              </a:rPr>
              <a:t>filter depth is smaller than the input layer depth </a:t>
            </a:r>
            <a:r>
              <a:rPr lang="en-US" altLang="zh-CN" i="1" dirty="0">
                <a:latin typeface="medium-content-serif-font"/>
              </a:rPr>
              <a:t>(kernel size &lt; channel size).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latin typeface="medium-content-serif-font"/>
              </a:rPr>
              <a:t>As a result, the 3D filter can move in all 3-direction (height, width, channel of the image)</a:t>
            </a:r>
            <a:r>
              <a:rPr lang="en-US" altLang="zh-CN" dirty="0">
                <a:latin typeface="medium-content-serif-font"/>
              </a:rPr>
              <a:t>. At each position, the element-wise multiplication and addition provide one number.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Since the filter slides through a 3D space, the </a:t>
            </a:r>
            <a:r>
              <a:rPr lang="en-US" altLang="zh-CN" i="1" dirty="0">
                <a:latin typeface="medium-content-serif-font"/>
              </a:rPr>
              <a:t>output numbers are arranged in a 3D space as well. The </a:t>
            </a:r>
            <a:r>
              <a:rPr lang="en-US" altLang="zh-CN" b="1" i="1" dirty="0">
                <a:latin typeface="medium-content-serif-font"/>
              </a:rPr>
              <a:t>output is then a 3D data</a:t>
            </a:r>
            <a:r>
              <a:rPr lang="en-US" altLang="zh-CN" i="1" dirty="0">
                <a:latin typeface="medium-content-serif-font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30C73-6603-42B2-A97B-5B9368A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1D Convolutions</a:t>
            </a:r>
            <a:endParaRPr lang="zh-CN" altLang="en-US" sz="36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2FFF66E-DF1C-48AA-887D-BA86F40C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0808"/>
            <a:ext cx="585860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CC5754-AFE2-45D7-B0B7-8A73345DC74B}"/>
              </a:ext>
            </a:extLst>
          </p:cNvPr>
          <p:cNvSpPr/>
          <p:nvPr/>
        </p:nvSpPr>
        <p:spPr>
          <a:xfrm>
            <a:off x="22630" y="1492618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Input layer with dimension H x W x 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After 1 x 1 convolution with filter size </a:t>
            </a:r>
            <a:r>
              <a:rPr lang="en-US" altLang="zh-CN" b="1" dirty="0">
                <a:latin typeface="medium-content-serif-font"/>
              </a:rPr>
              <a:t>1 x 1 x D,</a:t>
            </a:r>
            <a:r>
              <a:rPr lang="en-US" altLang="zh-CN" dirty="0">
                <a:latin typeface="medium-content-serif-font"/>
              </a:rPr>
              <a:t> the output channel is with dimension H x W x 1.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medium-content-serif-fon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medium-content-serif-font"/>
              </a:rPr>
              <a:t>If we apply </a:t>
            </a:r>
            <a:r>
              <a:rPr lang="en-US" altLang="zh-CN" b="1" dirty="0">
                <a:latin typeface="medium-content-serif-font"/>
              </a:rPr>
              <a:t>N </a:t>
            </a:r>
            <a:r>
              <a:rPr lang="en-US" altLang="zh-CN" dirty="0">
                <a:latin typeface="medium-content-serif-font"/>
              </a:rPr>
              <a:t>such 1 x 1 convolutions and then concatenate results together, we could have a output layer with dimension H x W x 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9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7BE66-F248-4266-B479-1641AF80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1D Convolutions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9F309-9A91-49BF-A7E3-3060B9DA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Advantages of 1-by-1 convolution</a:t>
            </a:r>
          </a:p>
          <a:p>
            <a:pPr lvl="1"/>
            <a:r>
              <a:rPr lang="en-US" altLang="zh-CN" b="1" dirty="0"/>
              <a:t>Dimensionality reduction </a:t>
            </a:r>
            <a:r>
              <a:rPr lang="en-US" altLang="zh-CN" dirty="0"/>
              <a:t>for efficient computations</a:t>
            </a:r>
          </a:p>
          <a:p>
            <a:pPr lvl="1"/>
            <a:r>
              <a:rPr lang="en-US" altLang="zh-CN" dirty="0"/>
              <a:t>Efficient </a:t>
            </a:r>
            <a:r>
              <a:rPr lang="en-US" altLang="zh-CN" b="1" dirty="0"/>
              <a:t>low dimensional embedding</a:t>
            </a:r>
            <a:r>
              <a:rPr lang="en-US" altLang="zh-CN" dirty="0"/>
              <a:t>, or feature pooling</a:t>
            </a:r>
          </a:p>
          <a:p>
            <a:pPr lvl="1"/>
            <a:r>
              <a:rPr lang="en-US" altLang="zh-CN" dirty="0"/>
              <a:t>Applying </a:t>
            </a:r>
            <a:r>
              <a:rPr lang="en-US" altLang="zh-CN" b="1" dirty="0"/>
              <a:t>nonlinearity</a:t>
            </a:r>
            <a:r>
              <a:rPr lang="en-US" altLang="zh-CN" dirty="0"/>
              <a:t> again after convolution</a:t>
            </a:r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4208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21B92AA-2ED6-45F6-B659-0954FBBC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81128"/>
            <a:ext cx="4672060" cy="21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7F0FB4-2CB6-4B6A-AA5C-D75C7948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Other operations in CNN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037AF-F45A-4D15-95A8-9CFC27D9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Nonlinear transform</a:t>
            </a:r>
          </a:p>
          <a:p>
            <a:pPr lvl="1"/>
            <a:r>
              <a:rPr lang="en-US" altLang="zh-CN" sz="1800" dirty="0"/>
              <a:t>Same as in feedforward neural networks</a:t>
            </a:r>
          </a:p>
          <a:p>
            <a:r>
              <a:rPr lang="en-US" altLang="zh-CN" sz="2400" b="1" dirty="0"/>
              <a:t>Pooling layer </a:t>
            </a:r>
            <a:r>
              <a:rPr lang="en-US" altLang="zh-CN" sz="2400" dirty="0"/>
              <a:t>(down sampling)</a:t>
            </a:r>
          </a:p>
          <a:p>
            <a:pPr lvl="1"/>
            <a:r>
              <a:rPr lang="en-US" altLang="zh-CN" sz="1800" dirty="0"/>
              <a:t>Aggregate pixels information spatially: compute mean/max/min of a region in the feature map</a:t>
            </a:r>
          </a:p>
          <a:p>
            <a:pPr lvl="1"/>
            <a:r>
              <a:rPr lang="en-US" altLang="zh-CN" sz="1800" dirty="0"/>
              <a:t>These summary statistics lead to </a:t>
            </a:r>
            <a:r>
              <a:rPr lang="en-US" altLang="zh-CN" sz="1800" b="1" dirty="0"/>
              <a:t>lower dimension</a:t>
            </a:r>
          </a:p>
          <a:p>
            <a:pPr lvl="2"/>
            <a:r>
              <a:rPr lang="en-US" altLang="zh-CN" sz="1400" dirty="0">
                <a:solidFill>
                  <a:srgbClr val="FF0000"/>
                </a:solidFill>
              </a:rPr>
              <a:t>Reduce model size</a:t>
            </a:r>
            <a:r>
              <a:rPr lang="en-US" altLang="zh-CN" sz="1400" b="1" dirty="0"/>
              <a:t>, overfitting</a:t>
            </a:r>
            <a:r>
              <a:rPr lang="en-US" altLang="zh-CN" sz="1400" dirty="0"/>
              <a:t>, improve scaling invariance</a:t>
            </a:r>
          </a:p>
          <a:p>
            <a:pPr lvl="1"/>
            <a:r>
              <a:rPr lang="en-US" altLang="zh-CN" sz="1800" dirty="0"/>
              <a:t>Stride parameter</a:t>
            </a:r>
          </a:p>
          <a:p>
            <a:pPr lvl="2"/>
            <a:r>
              <a:rPr lang="en-US" altLang="zh-CN" sz="1400" dirty="0"/>
              <a:t>“sampling rate”</a:t>
            </a:r>
          </a:p>
          <a:p>
            <a:pPr lvl="2"/>
            <a:r>
              <a:rPr lang="en-US" altLang="zh-CN" sz="1400" dirty="0"/>
              <a:t>Controls the interval of region operation.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3739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45F85-38C8-48E9-8905-AC8D2874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Stack all layers together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CB6AF-D8F8-4821-806C-E2278602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D1FCFF-AE8C-4371-85FB-D2D34408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29897"/>
            <a:ext cx="8338483" cy="36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2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C29B5-90F2-49F8-9DCA-46BB1E6F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Some classic CNN’s</a:t>
            </a:r>
            <a:endParaRPr lang="zh-CN" altLang="en-US" sz="3600" b="1" dirty="0"/>
          </a:p>
        </p:txBody>
      </p:sp>
      <p:pic>
        <p:nvPicPr>
          <p:cNvPr id="9218" name="Picture 2" descr="è¿éåå¾çæè¿°">
            <a:extLst>
              <a:ext uri="{FF2B5EF4-FFF2-40B4-BE49-F238E27FC236}">
                <a16:creationId xmlns:a16="http://schemas.microsoft.com/office/drawing/2014/main" id="{7779F940-359F-40B7-A595-63928364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2" y="1196752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37568F-613C-43F5-902B-C7043FB2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89040"/>
            <a:ext cx="8532440" cy="1431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EDFC2B-05BD-4C4C-9829-4EC252E2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69" y="5157192"/>
            <a:ext cx="8749571" cy="12301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12494F-82D4-4B76-B360-BA9BC3137B37}"/>
              </a:ext>
            </a:extLst>
          </p:cNvPr>
          <p:cNvSpPr/>
          <p:nvPr/>
        </p:nvSpPr>
        <p:spPr>
          <a:xfrm>
            <a:off x="16605" y="1232972"/>
            <a:ext cx="71526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 err="1"/>
              <a:t>Lenet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447638-4E44-4956-A182-8F7FBDA234C8}"/>
              </a:ext>
            </a:extLst>
          </p:cNvPr>
          <p:cNvSpPr/>
          <p:nvPr/>
        </p:nvSpPr>
        <p:spPr>
          <a:xfrm>
            <a:off x="16605" y="3712647"/>
            <a:ext cx="163339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Alex net (2012)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D3E8F3-AC16-407A-BD3D-0D62E045FF6E}"/>
              </a:ext>
            </a:extLst>
          </p:cNvPr>
          <p:cNvSpPr/>
          <p:nvPr/>
        </p:nvSpPr>
        <p:spPr>
          <a:xfrm>
            <a:off x="16605" y="5004235"/>
            <a:ext cx="1581715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VGG-16 (2014)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42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8F58B-AB6D-4884-B087-2A668861A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E7A81-6615-465B-A38F-AD5C5C40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2" y="2151669"/>
            <a:ext cx="8172870" cy="394355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67D188A-C2EF-4695-BEEE-105A7E4725E0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CNN’s are everywhere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03320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4890D-50A0-44B3-A431-A84EDCDE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CNN Internal Representations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2CC88-34C7-4E85-8F5F-7D142470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Observe the learnt kernels; </a:t>
            </a:r>
          </a:p>
          <a:p>
            <a:r>
              <a:rPr lang="en-US" altLang="zh-CN" dirty="0"/>
              <a:t>Pass an input through the network, observe the activations (feature map); </a:t>
            </a:r>
          </a:p>
          <a:p>
            <a:r>
              <a:rPr lang="en-US" altLang="zh-CN" dirty="0"/>
              <a:t>Pick those samples with highest activations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698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F3E1-1744-4838-BA74-8601F1EA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Examination of kernels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F0E94-DCC4-4185-BA45-DB86346D1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first layer of kernels reveals. . . In almost all cases, these kernels will learn to become </a:t>
            </a:r>
            <a:r>
              <a:rPr lang="en-US" altLang="zh-CN" b="1" dirty="0"/>
              <a:t>edge detectors </a:t>
            </a:r>
            <a:r>
              <a:rPr lang="en-US" altLang="zh-CN" dirty="0"/>
              <a:t>and </a:t>
            </a:r>
            <a:r>
              <a:rPr lang="en-US" altLang="zh-CN" b="1" dirty="0"/>
              <a:t>low-level visual patterns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C88386-EC97-4C08-BBD7-DC8DF858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501008"/>
            <a:ext cx="6136452" cy="24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03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ABF62-FD74-43A4-A3F2-DE1B372D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Passing the data through the network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9703F-CC97-4C6A-B45E-6C6E5393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CD833-ED2F-4C6D-A00E-7A55756B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7638"/>
            <a:ext cx="8083502" cy="46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7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57839-5462-4B6F-B8CA-9AE9AF15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EA9C1-C63A-4371-81AA-E2385D2A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AE0B6A-505A-46F4-A962-C8D18C48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8103098" cy="46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1A512-8102-4BDF-A226-2B1214CA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ED101-5B65-49F2-9A6F-E00E02C12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1A604C-6519-43A0-9946-C8351F07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4" y="1700808"/>
            <a:ext cx="8127263" cy="47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4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D8314D-9581-492A-ABB6-51C9413D7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8EDB33-83CA-419B-96A1-14E619B93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8064896" cy="46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2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B2DC-EADA-459F-B901-16E6A86C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C5B10-CA8A-4F30-A311-193F0D0BB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3FBC98-A26B-4108-87F1-94EADC2B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3923"/>
            <a:ext cx="8623743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9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CA0C2-12AA-4199-8FCB-B4955B2E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Hierarchical structures of CNN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E59FD-DAE7-4262-824F-765679055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Showing 81 filters of 11x11x3.</a:t>
            </a:r>
          </a:p>
          <a:p>
            <a:r>
              <a:rPr lang="en-US" altLang="zh-CN" b="1" dirty="0"/>
              <a:t>Capture low-level features like oriented edges, blobs.</a:t>
            </a:r>
          </a:p>
          <a:p>
            <a:r>
              <a:rPr lang="en-US" altLang="zh-CN" dirty="0"/>
              <a:t>First layer of CNN almost always </a:t>
            </a:r>
            <a:r>
              <a:rPr lang="en-US" altLang="zh-CN" b="1" dirty="0"/>
              <a:t>edge filters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BBFA18-6FC6-4EBF-A6AC-C1E33E8E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637" y="1600200"/>
            <a:ext cx="4438878" cy="43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74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51373-DCF0-4168-9232-52CE6C73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0FB0E-9CEB-4D4D-98F9-26DD8D6EE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r>
              <a:rPr lang="en-US" altLang="zh-CN" dirty="0"/>
              <a:t>Top 9 patches that activate each filter in layer 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DAA60-65B5-4E17-ABD9-E1674B99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947" y="1735877"/>
            <a:ext cx="4927853" cy="44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3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C6E9B-EEA6-4573-981E-F6694F36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01115B-445C-4166-B0DE-58AE5793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15F81A-E8D9-4CED-8628-D1959674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64999"/>
            <a:ext cx="8585641" cy="51183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FCEACC-98F8-48DD-98CF-D16E9A3F5761}"/>
              </a:ext>
            </a:extLst>
          </p:cNvPr>
          <p:cNvSpPr/>
          <p:nvPr/>
        </p:nvSpPr>
        <p:spPr>
          <a:xfrm>
            <a:off x="611560" y="3285516"/>
            <a:ext cx="2592288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Note how the previous low-level features are combined to detect a little </a:t>
            </a:r>
            <a:r>
              <a:rPr lang="en-US" altLang="zh-CN" b="1" dirty="0"/>
              <a:t>more abstract features like textures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41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54776-AE65-4148-9D19-D62CC5318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D3D0F8-DDF7-48F3-84CD-66520640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1" y="1434997"/>
            <a:ext cx="9087317" cy="39880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B2B5D7B-CA01-4DDF-AD05-1E76E99D14D2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CNN’s are everywhere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17376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CA211-98DB-4197-A6FF-C54C74C8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A5A0C-6C5E-41D9-AFFC-E7174D572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C64831-6265-4B99-AC26-BDBD6615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7638"/>
            <a:ext cx="6940907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29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6203B-ACC0-402B-9E98-C81F1FE7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F09E2-8083-4CBF-8A12-7258F4E4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61E80D-7551-491C-B9BB-C895406C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76790"/>
            <a:ext cx="6915505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35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04582-8E9B-4592-8FB9-36D6081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26061-0271-47F4-813D-583FECCD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D4C055-14EC-4F2A-B3E9-57142E56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7638"/>
            <a:ext cx="6864703" cy="51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2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348D2-18F9-4EB5-8E65-DDC04B50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Dense-net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38CC-5D38-40D3-B21B-6BBFE3400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Huang et al., Convolutional Networks with Dense Connectivity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2D446E-6B35-49E3-9B3E-73520088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16832"/>
            <a:ext cx="4883401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16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C12FC-9AEE-4D63-9303-CDF2F535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Convolutional Autoencoder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282893-BC00-4E7C-8CA7-6E38B3045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CAE: An encoder-decoder framework but explicitly exploiting </a:t>
            </a:r>
            <a:r>
              <a:rPr lang="en-US" altLang="zh-CN" sz="2400" b="1" dirty="0"/>
              <a:t>spatial relations </a:t>
            </a:r>
            <a:r>
              <a:rPr lang="en-US" altLang="zh-CN" sz="2400" dirty="0"/>
              <a:t>in images</a:t>
            </a:r>
            <a:endParaRPr lang="zh-CN" altLang="en-US" sz="2400" dirty="0"/>
          </a:p>
        </p:txBody>
      </p:sp>
      <p:pic>
        <p:nvPicPr>
          <p:cNvPr id="1026" name="Picture 2" descr="Image result for autoencoder">
            <a:extLst>
              <a:ext uri="{FF2B5EF4-FFF2-40B4-BE49-F238E27FC236}">
                <a16:creationId xmlns:a16="http://schemas.microsoft.com/office/drawing/2014/main" id="{ECD3B9A4-A57F-4A70-B2AB-633840E5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32856"/>
            <a:ext cx="2843808" cy="211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convolutional autoencoder image">
            <a:extLst>
              <a:ext uri="{FF2B5EF4-FFF2-40B4-BE49-F238E27FC236}">
                <a16:creationId xmlns:a16="http://schemas.microsoft.com/office/drawing/2014/main" id="{E3706BE9-4636-4945-ADFC-9CD06C45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" y="4060821"/>
            <a:ext cx="8953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58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7B422-1EC6-4D49-8271-212D11EF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Deconvolution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4D393F-BB7D-4C51-AF65-A4A0D5A0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800" dirty="0"/>
              <a:t>Definition</a:t>
            </a:r>
          </a:p>
          <a:p>
            <a:pPr lvl="1"/>
            <a:r>
              <a:rPr lang="en-US" altLang="zh-CN" sz="2400" dirty="0"/>
              <a:t>transformations going in the opposite direction of a normal convolution (i.e., up-sampling)</a:t>
            </a:r>
          </a:p>
          <a:p>
            <a:r>
              <a:rPr lang="en-US" altLang="zh-CN" sz="2800" dirty="0"/>
              <a:t>Motivation</a:t>
            </a:r>
          </a:p>
          <a:p>
            <a:pPr lvl="1"/>
            <a:r>
              <a:rPr lang="en-US" altLang="zh-CN" sz="2400" dirty="0"/>
              <a:t>Performing </a:t>
            </a:r>
            <a:r>
              <a:rPr lang="en-US" altLang="zh-CN" sz="2400" b="1" dirty="0"/>
              <a:t>pixel predictions such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sementic</a:t>
            </a:r>
            <a:r>
              <a:rPr lang="en-US" altLang="zh-CN" sz="2400" dirty="0"/>
              <a:t> image segmentation, object detection</a:t>
            </a:r>
          </a:p>
          <a:p>
            <a:pPr lvl="1"/>
            <a:r>
              <a:rPr lang="en-US" altLang="zh-CN" sz="2400" dirty="0"/>
              <a:t>Image reconstruction (denoising, </a:t>
            </a:r>
            <a:r>
              <a:rPr lang="en-US" altLang="zh-CN" sz="2400" dirty="0" err="1"/>
              <a:t>impainting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400" dirty="0"/>
              <a:t>Generating high-resolution images</a:t>
            </a:r>
          </a:p>
          <a:p>
            <a:r>
              <a:rPr lang="en-US" altLang="zh-CN" sz="2800" dirty="0"/>
              <a:t>How</a:t>
            </a:r>
          </a:p>
          <a:p>
            <a:pPr lvl="1"/>
            <a:r>
              <a:rPr lang="en-US" altLang="zh-CN" sz="2400" dirty="0"/>
              <a:t>Traditionally, one could achieve up-sampling by applying interpolation schemes or manually creating rules. </a:t>
            </a:r>
          </a:p>
          <a:p>
            <a:pPr lvl="1"/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let</a:t>
            </a:r>
            <a:r>
              <a:rPr lang="zh-CN" altLang="en-US" sz="2400" dirty="0"/>
              <a:t> </a:t>
            </a:r>
            <a:r>
              <a:rPr lang="en-US" altLang="zh-CN" sz="2400" dirty="0"/>
              <a:t>the network itself learn the proper transformation automatically, without human intervention. </a:t>
            </a:r>
          </a:p>
          <a:p>
            <a:pPr lvl="1"/>
            <a:r>
              <a:rPr lang="en-US" altLang="zh-CN" sz="2400" dirty="0"/>
              <a:t>To achieve that, we can use the </a:t>
            </a:r>
            <a:r>
              <a:rPr lang="en-US" altLang="zh-CN" sz="2400" b="1" dirty="0"/>
              <a:t>transposed convolution.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4631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2CC0F-5727-45ED-A0D9-CF74C6B1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Example Tasks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80B3D3-BA35-48AC-B354-0AA2CD12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Inpainting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0D5FA5-0DDF-42C3-B7B2-04D13C03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8" y="2348880"/>
            <a:ext cx="7308304" cy="174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inpainting">
            <a:extLst>
              <a:ext uri="{FF2B5EF4-FFF2-40B4-BE49-F238E27FC236}">
                <a16:creationId xmlns:a16="http://schemas.microsoft.com/office/drawing/2014/main" id="{28B87EF5-15A1-4D7F-93A1-31922375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268787"/>
            <a:ext cx="57150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194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D53F0-128F-4774-AC2C-7CDBDBBA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Object detection</a:t>
            </a:r>
            <a:endParaRPr lang="zh-CN" altLang="en-US" dirty="0"/>
          </a:p>
        </p:txBody>
      </p:sp>
      <p:pic>
        <p:nvPicPr>
          <p:cNvPr id="8194" name="Picture 2" descr="figure1">
            <a:extLst>
              <a:ext uri="{FF2B5EF4-FFF2-40B4-BE49-F238E27FC236}">
                <a16:creationId xmlns:a16="http://schemas.microsoft.com/office/drawing/2014/main" id="{010C6B6F-1CA8-4276-8E78-4B7D3F0B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579296" cy="347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8FED95-3381-4A2B-AAE1-39A96064C640}"/>
              </a:ext>
            </a:extLst>
          </p:cNvPr>
          <p:cNvSpPr/>
          <p:nvPr/>
        </p:nvSpPr>
        <p:spPr>
          <a:xfrm>
            <a:off x="755576" y="6100231"/>
            <a:ext cx="8003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https://github.com/arthurmeyer/Saliency_Detection_Convolutional_Autoencoder</a:t>
            </a:r>
          </a:p>
        </p:txBody>
      </p:sp>
    </p:spTree>
    <p:extLst>
      <p:ext uri="{BB962C8B-B14F-4D97-AF65-F5344CB8AC3E}">
        <p14:creationId xmlns:p14="http://schemas.microsoft.com/office/powerpoint/2010/main" val="3387299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5A2A4-ED44-4267-8DE3-E96F6D66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D61F6-A8E2-4C77-A227-A7F74113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Animation</a:t>
            </a:r>
            <a:endParaRPr lang="zh-CN" altLang="en-US" dirty="0"/>
          </a:p>
        </p:txBody>
      </p:sp>
      <p:pic>
        <p:nvPicPr>
          <p:cNvPr id="9218" name="Picture 2" descr="Figure 1:">
            <a:extLst>
              <a:ext uri="{FF2B5EF4-FFF2-40B4-BE49-F238E27FC236}">
                <a16:creationId xmlns:a16="http://schemas.microsoft.com/office/drawing/2014/main" id="{E69ABFE9-C275-4568-AFA3-79C7877E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7" y="2495791"/>
            <a:ext cx="8100392" cy="27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176E3C-F992-4A18-8079-FDED8380774B}"/>
              </a:ext>
            </a:extLst>
          </p:cNvPr>
          <p:cNvSpPr/>
          <p:nvPr/>
        </p:nvSpPr>
        <p:spPr>
          <a:xfrm>
            <a:off x="395536" y="5589240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Animation Video Resequencing with a Convolutional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1307619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6056E-A19F-45CF-AC6C-AF61CA57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E6707-8353-46FA-9F4C-67491199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410"/>
            <a:ext cx="9144000" cy="23951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F14752-801A-4D12-845E-F3FE00B8BA38}"/>
              </a:ext>
            </a:extLst>
          </p:cNvPr>
          <p:cNvSpPr/>
          <p:nvPr/>
        </p:nvSpPr>
        <p:spPr>
          <a:xfrm>
            <a:off x="251520" y="5157192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Learning Deconvolution Network for Semantic Segmentation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04E039F-14EC-4261-9626-8C9FD70A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Segmentation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4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19411-6981-4031-9EB1-40FE94632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D313EF-3F98-456C-9A08-56EF3459E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7" y="1419121"/>
            <a:ext cx="8096666" cy="401975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018BA28-CE62-42A3-90BB-4131EF55201C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CNN’s are everywhere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31103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5974F-B590-4EE6-BC31-0C7E700A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73685D-10E2-40CB-865E-CA7F52AC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1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821646-144E-4CD8-B464-43F6B23C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132"/>
            <a:ext cx="9144000" cy="41837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4C3A412-2600-4AA8-A710-B5FA4A7D888B}"/>
              </a:ext>
            </a:extLst>
          </p:cNvPr>
          <p:cNvSpPr/>
          <p:nvPr/>
        </p:nvSpPr>
        <p:spPr>
          <a:xfrm>
            <a:off x="-36512" y="5649109"/>
            <a:ext cx="9217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(a) is an input, and the rest are the outputs from (b) the last 14 × 14 deconvolutional layer, (c) the 28 × 28 </a:t>
            </a:r>
            <a:r>
              <a:rPr lang="en-US" altLang="zh-CN" sz="1400" dirty="0" err="1"/>
              <a:t>unpooling</a:t>
            </a:r>
            <a:r>
              <a:rPr lang="en-US" altLang="zh-CN" sz="1400" dirty="0"/>
              <a:t> layer, (d) the last 28 × 28 deconvolutional layer, (e) the 56 × 56 </a:t>
            </a:r>
            <a:r>
              <a:rPr lang="en-US" altLang="zh-CN" sz="1400" dirty="0" err="1"/>
              <a:t>unpooling</a:t>
            </a:r>
            <a:r>
              <a:rPr lang="en-US" altLang="zh-CN" sz="1400" dirty="0"/>
              <a:t> layer, (f) the last 56 × 56 deconvolutional layer, (g) the 112 × 112 </a:t>
            </a:r>
            <a:r>
              <a:rPr lang="en-US" altLang="zh-CN" sz="1400" dirty="0" err="1"/>
              <a:t>unpooling</a:t>
            </a:r>
            <a:r>
              <a:rPr lang="en-US" altLang="zh-CN" sz="1400" dirty="0"/>
              <a:t> layer, (h) the last 112 × 112 deconvolutional layer, 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 the 224 × 224 </a:t>
            </a:r>
            <a:r>
              <a:rPr lang="en-US" altLang="zh-CN" sz="1400" dirty="0" err="1"/>
              <a:t>unpooling</a:t>
            </a:r>
            <a:r>
              <a:rPr lang="en-US" altLang="zh-CN" sz="1400" dirty="0"/>
              <a:t> layer and (j) the last 224 × 224 deconvolutional layer.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5445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4B88-39FA-4974-A0C3-886EF3CB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Deconvolution &amp; </a:t>
            </a:r>
            <a:r>
              <a:rPr lang="en-US" altLang="zh-CN" sz="3600" b="1" dirty="0" err="1"/>
              <a:t>unpooling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0257D-29E3-4CD6-B7E1-49A9FDF51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DB4EA-7518-4464-B575-BBDBCF5D4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515769" cy="42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8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07260-D23C-4752-9989-D38864A3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Deconvolution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8333AD-D194-4029-B040-6B0AFE37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Suppose no down-sampling is applied. How inverse the convolution step?</a:t>
            </a:r>
          </a:p>
          <a:p>
            <a:pPr lvl="1"/>
            <a:r>
              <a:rPr lang="en-US" altLang="zh-CN" sz="2000" dirty="0"/>
              <a:t>Given 4-by-4 image, with 3-by-three kernel. No padding, no stride. The output is 2-by2</a:t>
            </a:r>
            <a:endParaRPr lang="zh-CN" altLang="en-US" sz="2000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566F12E-6942-4A27-A1FE-02A1E90491E4}"/>
              </a:ext>
            </a:extLst>
          </p:cNvPr>
          <p:cNvGrpSpPr/>
          <p:nvPr/>
        </p:nvGrpSpPr>
        <p:grpSpPr>
          <a:xfrm>
            <a:off x="755576" y="3276600"/>
            <a:ext cx="4150296" cy="1219200"/>
            <a:chOff x="755576" y="3276600"/>
            <a:chExt cx="4150296" cy="1219200"/>
          </a:xfrm>
        </p:grpSpPr>
        <p:sp>
          <p:nvSpPr>
            <p:cNvPr id="4" name="AutoShape 2" descr="[å¬å¼]">
              <a:extLst>
                <a:ext uri="{FF2B5EF4-FFF2-40B4-BE49-F238E27FC236}">
                  <a16:creationId xmlns:a16="http://schemas.microsoft.com/office/drawing/2014/main" id="{1D76253D-031C-4189-BD5A-618358B5EC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6" descr="[å¬å¼]">
              <a:extLst>
                <a:ext uri="{FF2B5EF4-FFF2-40B4-BE49-F238E27FC236}">
                  <a16:creationId xmlns:a16="http://schemas.microsoft.com/office/drawing/2014/main" id="{E1DD8B3F-6845-421B-9D0A-CFC0457D8B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DFD76C9-4E22-41D2-8DAB-EF141D5A51BF}"/>
                </a:ext>
              </a:extLst>
            </p:cNvPr>
            <p:cNvSpPr/>
            <p:nvPr/>
          </p:nvSpPr>
          <p:spPr>
            <a:xfrm>
              <a:off x="755576" y="3276600"/>
              <a:ext cx="1368152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x1   x2   x3   x4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158C40-1AAF-4298-A1A4-E2902D9858D3}"/>
                </a:ext>
              </a:extLst>
            </p:cNvPr>
            <p:cNvSpPr/>
            <p:nvPr/>
          </p:nvSpPr>
          <p:spPr>
            <a:xfrm>
              <a:off x="755576" y="3581400"/>
              <a:ext cx="1368152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x5   x6   x7   x8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EE7277B-DB4C-49E0-9012-E07B4FDFBDEE}"/>
                </a:ext>
              </a:extLst>
            </p:cNvPr>
            <p:cNvSpPr/>
            <p:nvPr/>
          </p:nvSpPr>
          <p:spPr>
            <a:xfrm>
              <a:off x="756610" y="3886200"/>
              <a:ext cx="1368152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9</a:t>
              </a:r>
              <a:r>
                <a:rPr lang="en-US" altLang="zh-CN" sz="1600" dirty="0">
                  <a:solidFill>
                    <a:schemeClr val="tx1"/>
                  </a:solidFill>
                </a:rPr>
                <a:t>  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10</a:t>
              </a:r>
              <a:r>
                <a:rPr lang="en-US" altLang="zh-CN" sz="1600" dirty="0">
                  <a:solidFill>
                    <a:schemeClr val="tx1"/>
                  </a:solidFill>
                </a:rPr>
                <a:t>   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11</a:t>
              </a:r>
              <a:r>
                <a:rPr lang="en-US" altLang="zh-CN" sz="1600" dirty="0">
                  <a:solidFill>
                    <a:schemeClr val="tx1"/>
                  </a:solidFill>
                </a:rPr>
                <a:t>  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12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B620AEE-A398-4315-AF48-1D8D686706E4}"/>
                </a:ext>
              </a:extLst>
            </p:cNvPr>
            <p:cNvSpPr/>
            <p:nvPr/>
          </p:nvSpPr>
          <p:spPr>
            <a:xfrm>
              <a:off x="755576" y="4191000"/>
              <a:ext cx="1368152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13</a:t>
              </a:r>
              <a:r>
                <a:rPr lang="en-US" altLang="zh-CN" sz="1600" dirty="0">
                  <a:solidFill>
                    <a:schemeClr val="tx1"/>
                  </a:solidFill>
                </a:rPr>
                <a:t>  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14</a:t>
              </a:r>
              <a:r>
                <a:rPr lang="en-US" altLang="zh-CN" sz="1600" dirty="0">
                  <a:solidFill>
                    <a:schemeClr val="tx1"/>
                  </a:solidFill>
                </a:rPr>
                <a:t>   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15</a:t>
              </a:r>
              <a:r>
                <a:rPr lang="en-US" altLang="zh-CN" sz="1600" dirty="0">
                  <a:solidFill>
                    <a:schemeClr val="tx1"/>
                  </a:solidFill>
                </a:rPr>
                <a:t> x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16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7CFD45-C66D-4D96-9374-452F3F305D6A}"/>
                </a:ext>
              </a:extLst>
            </p:cNvPr>
            <p:cNvSpPr/>
            <p:nvPr/>
          </p:nvSpPr>
          <p:spPr>
            <a:xfrm>
              <a:off x="2665647" y="3276600"/>
              <a:ext cx="1189301" cy="806724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00</a:t>
              </a:r>
              <a:r>
                <a:rPr lang="en-US" altLang="zh-CN" sz="1600" dirty="0">
                  <a:solidFill>
                    <a:schemeClr val="tx1"/>
                  </a:solidFill>
                </a:rPr>
                <a:t> 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01</a:t>
              </a:r>
              <a:r>
                <a:rPr lang="en-US" altLang="zh-CN" sz="1600" dirty="0">
                  <a:solidFill>
                    <a:schemeClr val="tx1"/>
                  </a:solidFill>
                </a:rPr>
                <a:t> 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02</a:t>
              </a:r>
              <a:endParaRPr lang="en-US" altLang="zh-CN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10</a:t>
              </a:r>
              <a:r>
                <a:rPr lang="en-US" altLang="zh-CN" sz="1600" dirty="0">
                  <a:solidFill>
                    <a:schemeClr val="tx1"/>
                  </a:solidFill>
                </a:rPr>
                <a:t> 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11</a:t>
              </a:r>
              <a:r>
                <a:rPr lang="en-US" altLang="zh-CN" sz="1600" dirty="0">
                  <a:solidFill>
                    <a:schemeClr val="tx1"/>
                  </a:solidFill>
                </a:rPr>
                <a:t> 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12</a:t>
              </a:r>
              <a:endParaRPr lang="en-US" altLang="zh-CN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20</a:t>
              </a:r>
              <a:r>
                <a:rPr lang="en-US" altLang="zh-CN" sz="1600" dirty="0">
                  <a:solidFill>
                    <a:schemeClr val="tx1"/>
                  </a:solidFill>
                </a:rPr>
                <a:t> 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21</a:t>
              </a:r>
              <a:r>
                <a:rPr lang="en-US" altLang="zh-CN" sz="1600" dirty="0">
                  <a:solidFill>
                    <a:schemeClr val="tx1"/>
                  </a:solidFill>
                </a:rPr>
                <a:t> w</a:t>
              </a:r>
              <a:r>
                <a:rPr lang="en-US" altLang="zh-CN" sz="1600" baseline="-25000" dirty="0">
                  <a:solidFill>
                    <a:schemeClr val="tx1"/>
                  </a:solidFill>
                </a:rPr>
                <a:t>22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183B918-5426-43F9-9966-D3EA01007DB0}"/>
                </a:ext>
              </a:extLst>
            </p:cNvPr>
            <p:cNvSpPr/>
            <p:nvPr/>
          </p:nvSpPr>
          <p:spPr>
            <a:xfrm>
              <a:off x="4238128" y="3374721"/>
              <a:ext cx="667744" cy="5466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y1 y2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y3 y4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4FC1272-EC45-49D7-A380-3A545CA50CCE}"/>
                    </a:ext>
                  </a:extLst>
                </p:cNvPr>
                <p:cNvSpPr txBox="1"/>
                <p:nvPr/>
              </p:nvSpPr>
              <p:spPr>
                <a:xfrm>
                  <a:off x="2253633" y="3581400"/>
                  <a:ext cx="2532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4FC1272-EC45-49D7-A380-3A545CA50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3633" y="3581400"/>
                  <a:ext cx="25327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6829" r="-26829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3766A28-E447-41AD-A910-05063B783F44}"/>
                    </a:ext>
                  </a:extLst>
                </p:cNvPr>
                <p:cNvSpPr/>
                <p:nvPr/>
              </p:nvSpPr>
              <p:spPr>
                <a:xfrm>
                  <a:off x="3785528" y="3477344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3766A28-E447-41AD-A910-05063B783F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528" y="3477344"/>
                  <a:ext cx="41069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C92B41-380F-4DDD-9BCC-935D57C81A03}"/>
              </a:ext>
            </a:extLst>
          </p:cNvPr>
          <p:cNvGrpSpPr/>
          <p:nvPr/>
        </p:nvGrpSpPr>
        <p:grpSpPr>
          <a:xfrm>
            <a:off x="102292" y="5633720"/>
            <a:ext cx="6648360" cy="948851"/>
            <a:chOff x="102292" y="5633720"/>
            <a:chExt cx="6648360" cy="94885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E66C8E8-1C19-47D6-9C26-1547E745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82" y="5706226"/>
              <a:ext cx="6229670" cy="876345"/>
            </a:xfrm>
            <a:prstGeom prst="rect">
              <a:avLst/>
            </a:prstGeom>
            <a:ln w="41275">
              <a:solidFill>
                <a:srgbClr val="00B05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C86897C-0953-4F20-AC6F-EA0A9F625042}"/>
                    </a:ext>
                  </a:extLst>
                </p:cNvPr>
                <p:cNvSpPr txBox="1"/>
                <p:nvPr/>
              </p:nvSpPr>
              <p:spPr>
                <a:xfrm>
                  <a:off x="102292" y="5633720"/>
                  <a:ext cx="3542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zh-CN" altLang="en-US" sz="3200" b="1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C86897C-0953-4F20-AC6F-EA0A9F625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92" y="5633720"/>
                  <a:ext cx="354264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6E8AE64-6FD0-41B9-9987-70DC923D0587}"/>
              </a:ext>
            </a:extLst>
          </p:cNvPr>
          <p:cNvGrpSpPr/>
          <p:nvPr/>
        </p:nvGrpSpPr>
        <p:grpSpPr>
          <a:xfrm>
            <a:off x="4228855" y="4403713"/>
            <a:ext cx="2128296" cy="492443"/>
            <a:chOff x="4238128" y="3993118"/>
            <a:chExt cx="2128296" cy="49244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C1CFEB8-A158-42D9-9E7D-5161D60B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8128" y="4074918"/>
              <a:ext cx="1708238" cy="355618"/>
            </a:xfrm>
            <a:prstGeom prst="rect">
              <a:avLst/>
            </a:prstGeom>
            <a:ln w="47625">
              <a:solidFill>
                <a:schemeClr val="accent6">
                  <a:lumMod val="75000"/>
                </a:schemeClr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C0E955D-57CF-4C1D-ABA8-26C378FBE376}"/>
                    </a:ext>
                  </a:extLst>
                </p:cNvPr>
                <p:cNvSpPr txBox="1"/>
                <p:nvPr/>
              </p:nvSpPr>
              <p:spPr>
                <a:xfrm>
                  <a:off x="6012160" y="3993118"/>
                  <a:ext cx="354264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zh-CN" altLang="en-US" sz="3200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C0E955D-57CF-4C1D-ABA8-26C378FB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160" y="3993118"/>
                  <a:ext cx="354264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DD4E42-6540-4B8D-A1A7-261EE9DD067D}"/>
              </a:ext>
            </a:extLst>
          </p:cNvPr>
          <p:cNvGrpSpPr/>
          <p:nvPr/>
        </p:nvGrpSpPr>
        <p:grpSpPr>
          <a:xfrm>
            <a:off x="536835" y="5046805"/>
            <a:ext cx="6497385" cy="492443"/>
            <a:chOff x="539552" y="4608008"/>
            <a:chExt cx="6497385" cy="49244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33D2CEB-58BE-4EC6-9665-016F3FE2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552" y="4670071"/>
              <a:ext cx="5924854" cy="368319"/>
            </a:xfrm>
            <a:prstGeom prst="rect">
              <a:avLst/>
            </a:prstGeom>
            <a:ln w="63500">
              <a:solidFill>
                <a:srgbClr val="FFFF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DAA0874-92A7-40F9-A1DA-4EC386A0715B}"/>
                    </a:ext>
                  </a:extLst>
                </p:cNvPr>
                <p:cNvSpPr txBox="1"/>
                <p:nvPr/>
              </p:nvSpPr>
              <p:spPr>
                <a:xfrm>
                  <a:off x="6660232" y="4608008"/>
                  <a:ext cx="376705" cy="49244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zh-CN" altLang="en-US" sz="3200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ADAA0874-92A7-40F9-A1DA-4EC386A07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2" y="4608008"/>
                  <a:ext cx="376705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579237-D4C3-4EDB-8F65-DD7071AD1EA4}"/>
                  </a:ext>
                </a:extLst>
              </p:cNvPr>
              <p:cNvSpPr txBox="1"/>
              <p:nvPr/>
            </p:nvSpPr>
            <p:spPr>
              <a:xfrm>
                <a:off x="7388446" y="3993117"/>
                <a:ext cx="14302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579237-D4C3-4EDB-8F65-DD7071AD1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446" y="3993117"/>
                <a:ext cx="1430263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033959C-8D10-4368-BDC0-14B0761AC2DD}"/>
                  </a:ext>
                </a:extLst>
              </p:cNvPr>
              <p:cNvSpPr txBox="1"/>
              <p:nvPr/>
            </p:nvSpPr>
            <p:spPr>
              <a:xfrm>
                <a:off x="7315873" y="5816282"/>
                <a:ext cx="15547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32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033959C-8D10-4368-BDC0-14B0761A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73" y="5816282"/>
                <a:ext cx="155472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A49E2-69C7-4CBE-8A5D-CA9E8813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err="1"/>
              <a:t>Unpooling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6A93D-A752-4968-9B1A-89DC9A472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Record the location of the pooling step and recover.</a:t>
            </a:r>
            <a:endParaRPr lang="zh-CN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FA684B-9942-433D-A006-EEB2BDFD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64904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810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41A96-FB0D-476B-85EF-E7111BF4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Checkerboard artifacts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19F1B-FE6D-499B-8056-53A251521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When we look very closely at images generated by neural networks, we often see a </a:t>
            </a:r>
            <a:r>
              <a:rPr lang="en-US" altLang="zh-CN" sz="2400" b="1" dirty="0"/>
              <a:t>strange checkerboard pattern of artifacts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7D816-AC00-4FED-8DBC-47B56B0B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44" y="2780928"/>
            <a:ext cx="8014112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99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3ACC5-B2E3-4FA1-9379-5EEABD77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DD2B4-179A-47D3-8234-3B4057EC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the </a:t>
            </a:r>
            <a:r>
              <a:rPr lang="en-US" altLang="zh-CN" sz="2000" i="1" dirty="0"/>
              <a:t>deconvolution </a:t>
            </a:r>
            <a:r>
              <a:rPr lang="en-US" altLang="zh-CN" sz="2000" dirty="0"/>
              <a:t>operation. allow the model to use every point in the small image to “paint” a square in the larger one.</a:t>
            </a:r>
          </a:p>
          <a:p>
            <a:r>
              <a:rPr lang="en-US" altLang="zh-CN" sz="2000" dirty="0"/>
              <a:t>Unfortunately, deconvolution can easily have </a:t>
            </a:r>
            <a:r>
              <a:rPr lang="en-US" altLang="zh-CN" sz="2000" b="1" dirty="0"/>
              <a:t>“uneven overlap,</a:t>
            </a:r>
            <a:r>
              <a:rPr lang="en-US" altLang="zh-CN" sz="2000" dirty="0"/>
              <a:t>” putting more of the metaphorical paint in some places than others</a:t>
            </a:r>
          </a:p>
          <a:p>
            <a:pPr lvl="1"/>
            <a:r>
              <a:rPr lang="en-US" altLang="zh-CN" sz="1600" dirty="0"/>
              <a:t>Conditional generative adversarial nets for convolutional face generation</a:t>
            </a:r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en-US" altLang="zh-CN" sz="2000" dirty="0"/>
              <a:t>Two-dimensional deconvolution is even worse</a:t>
            </a:r>
          </a:p>
          <a:p>
            <a:pPr lvl="1"/>
            <a:r>
              <a:rPr lang="en-US" altLang="zh-CN" sz="1600" dirty="0">
                <a:hlinkClick r:id="rId2"/>
              </a:rPr>
              <a:t>https://distill.pub/2016/deconv-checkerboard/</a:t>
            </a:r>
            <a:endParaRPr lang="en-US" altLang="zh-CN" sz="1600" dirty="0"/>
          </a:p>
          <a:p>
            <a:pPr lvl="1"/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565289-8ACA-4EA5-95DF-7B64D9B3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459977"/>
            <a:ext cx="8007762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2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63ADF-1588-4A76-AC0E-BEFCAE7F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CNN for time series data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59DB3-6F17-47DD-B647-EDB3F00C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Yoon Kim (2014): Convolutional Neural Networks for Sentence Classification. EMNLP 2014. </a:t>
            </a:r>
          </a:p>
          <a:p>
            <a:pPr lvl="1"/>
            <a:r>
              <a:rPr lang="en-US" altLang="zh-CN" sz="1600" dirty="0"/>
              <a:t>https://arxiv.org/pdf/1408.5882.pdf </a:t>
            </a:r>
          </a:p>
          <a:p>
            <a:pPr lvl="1"/>
            <a:r>
              <a:rPr lang="en-US" altLang="zh-CN" sz="1600" dirty="0"/>
              <a:t>Code: https://arxiv.org/pdf/1408.5882.pdf [Theano!, etc.]</a:t>
            </a:r>
          </a:p>
          <a:p>
            <a:endParaRPr lang="en-US" altLang="zh-CN" sz="2000" dirty="0"/>
          </a:p>
          <a:p>
            <a:r>
              <a:rPr lang="en-US" altLang="zh-CN" sz="2400" dirty="0"/>
              <a:t>Goal: Sentence classification: </a:t>
            </a:r>
          </a:p>
          <a:p>
            <a:pPr lvl="1"/>
            <a:r>
              <a:rPr lang="en-US" altLang="zh-CN" sz="2000" dirty="0"/>
              <a:t>Mainly positive or negative sentiment of a sentence </a:t>
            </a:r>
          </a:p>
          <a:p>
            <a:pPr lvl="1"/>
            <a:r>
              <a:rPr lang="en-US" altLang="zh-CN" sz="2000" dirty="0"/>
              <a:t>Other tasks like: </a:t>
            </a:r>
          </a:p>
          <a:p>
            <a:pPr lvl="2"/>
            <a:r>
              <a:rPr lang="en-US" altLang="zh-CN" sz="2000" dirty="0"/>
              <a:t>Question classification: about person, location, number, 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9358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DD73-5F37-464C-A85C-0C595F05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for sentence classify.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0770F-E073-42FE-996F-D56BA5BAF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11DFB8-E322-413F-87ED-702B321C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93" y="1186518"/>
            <a:ext cx="8572941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4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BFB96-0923-450E-9D2B-E9BE5A99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for sentence classify.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80BC7-7C14-45AC-87DB-48E6961B9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246460-27BB-4030-9ADF-069B4EC7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00200"/>
            <a:ext cx="8477686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6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E4F35-F554-4234-A1FB-433A2CA2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C56DD-1BC6-4A24-847C-3991B37E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EA3A71-1E6E-418C-8CAB-9DD61558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20688"/>
            <a:ext cx="7597817" cy="53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575A1-ACE0-4482-BC77-8D528CE0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D2E40-61B8-4FA1-82DB-3E965089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4" y="1340768"/>
            <a:ext cx="8973011" cy="416581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092F052-3C28-4F90-BFF6-EF3FC592DDBB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CNN’s are everywhere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6651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A7968-C506-4FDD-8174-80906246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5E51EB-6D0E-4019-95F9-920AF1AD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8" y="1190510"/>
            <a:ext cx="9004763" cy="447698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FE0C017-2DC9-4067-B632-DEF778FDFA72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CNN’s are everywhere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3005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D43E1-A507-46C1-AB17-DCDDA3CD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CNN’s are everywhere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591E0-4B08-44A1-9B7B-99AACD4D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Becoming more popular in NLP </a:t>
            </a:r>
          </a:p>
          <a:p>
            <a:pPr lvl="1"/>
            <a:r>
              <a:rPr lang="en-US" altLang="zh-CN" sz="2000" b="1" dirty="0"/>
              <a:t>Semantic parsing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Yih</a:t>
            </a:r>
            <a:r>
              <a:rPr lang="en-US" altLang="zh-CN" sz="2000" dirty="0"/>
              <a:t> et al., “Semantic Parsing for Single-Relation Question Answering”, ACL 2014) </a:t>
            </a:r>
          </a:p>
          <a:p>
            <a:pPr lvl="1"/>
            <a:r>
              <a:rPr lang="en-US" altLang="zh-CN" sz="2000" b="1" dirty="0"/>
              <a:t>Search query retrieval </a:t>
            </a:r>
            <a:r>
              <a:rPr lang="en-US" altLang="zh-CN" sz="2000" dirty="0"/>
              <a:t>(Shen et al., “Learning Semantic Representations Using Convolutional Neural Networks for Web Search”, WWW 2014) </a:t>
            </a:r>
          </a:p>
          <a:p>
            <a:pPr lvl="1"/>
            <a:r>
              <a:rPr lang="en-US" altLang="zh-CN" sz="2000" b="1" dirty="0"/>
              <a:t>Sentiment analysis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Kalchbrenner</a:t>
            </a:r>
            <a:r>
              <a:rPr lang="en-US" altLang="zh-CN" sz="2000" dirty="0"/>
              <a:t> et al., “A Convolutional Neural Network for Modelling Sentences”, ACL 2014; dos Santos and </a:t>
            </a:r>
            <a:r>
              <a:rPr lang="en-US" altLang="zh-CN" sz="2000" dirty="0" err="1"/>
              <a:t>Gatti</a:t>
            </a:r>
            <a:endParaRPr lang="en-US" altLang="zh-CN" sz="2000" dirty="0"/>
          </a:p>
          <a:p>
            <a:pPr lvl="1"/>
            <a:r>
              <a:rPr lang="en-US" altLang="zh-CN" sz="2000" dirty="0"/>
              <a:t>“Deep Convolutional Neural Networks for Sentiment Analysis of Short Texts”, COLING 2014)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010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FDC59-B675-4FDA-AC4A-5B1E6CB5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Not-clever Idea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6404E-EC53-410C-BD41-435ECB70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1F6789-3A95-441F-879D-67DC2A63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66" y="2254189"/>
            <a:ext cx="8122067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74652</TotalTime>
  <Words>1372</Words>
  <Application>Microsoft Office PowerPoint</Application>
  <PresentationFormat>On-screen Show (4:3)</PresentationFormat>
  <Paragraphs>179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medium-content-serif-font</vt:lpstr>
      <vt:lpstr>Arial</vt:lpstr>
      <vt:lpstr>Calibri</vt:lpstr>
      <vt:lpstr>Cambria Math</vt:lpstr>
      <vt:lpstr>Office Theme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CNN’s are everywhere</vt:lpstr>
      <vt:lpstr>Not-clever Idea</vt:lpstr>
      <vt:lpstr>2-d signal convolution</vt:lpstr>
      <vt:lpstr>Gabor Filters</vt:lpstr>
      <vt:lpstr>PowerPoint Presentation</vt:lpstr>
      <vt:lpstr>Image Filtering</vt:lpstr>
      <vt:lpstr>Convolutional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Dimensions in CNN</vt:lpstr>
      <vt:lpstr>Convolution on Tensors (2D convolution)</vt:lpstr>
      <vt:lpstr>PowerPoint Presentation</vt:lpstr>
      <vt:lpstr>PowerPoint Presentation</vt:lpstr>
      <vt:lpstr>3D convolutions</vt:lpstr>
      <vt:lpstr>1D Convolutions</vt:lpstr>
      <vt:lpstr>1D Convolutions</vt:lpstr>
      <vt:lpstr>Other operations in CNN</vt:lpstr>
      <vt:lpstr>Stack all layers together</vt:lpstr>
      <vt:lpstr>Some classic CNN’s</vt:lpstr>
      <vt:lpstr>CNN Internal Representations</vt:lpstr>
      <vt:lpstr>Examination of kernels</vt:lpstr>
      <vt:lpstr>Passing the data through the network</vt:lpstr>
      <vt:lpstr>PowerPoint Presentation</vt:lpstr>
      <vt:lpstr>PowerPoint Presentation</vt:lpstr>
      <vt:lpstr>PowerPoint Presentation</vt:lpstr>
      <vt:lpstr>PowerPoint Presentation</vt:lpstr>
      <vt:lpstr>Hierarchical structures of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Dense-net </vt:lpstr>
      <vt:lpstr>Convolutional Autoencoder</vt:lpstr>
      <vt:lpstr>Deconvolution</vt:lpstr>
      <vt:lpstr>Example Tasks</vt:lpstr>
      <vt:lpstr>PowerPoint Presentation</vt:lpstr>
      <vt:lpstr>PowerPoint Presentation</vt:lpstr>
      <vt:lpstr>PowerPoint Presentation</vt:lpstr>
      <vt:lpstr>PowerPoint Presentation</vt:lpstr>
      <vt:lpstr>Deconvolution &amp; unpooling</vt:lpstr>
      <vt:lpstr>Deconvolution</vt:lpstr>
      <vt:lpstr>Unpooling</vt:lpstr>
      <vt:lpstr>Checkerboard artifacts</vt:lpstr>
      <vt:lpstr>PowerPoint Presentation</vt:lpstr>
      <vt:lpstr>CNN for time series data</vt:lpstr>
      <vt:lpstr>CNN for sentence classify.</vt:lpstr>
      <vt:lpstr>CNN for sentence classify.</vt:lpstr>
      <vt:lpstr>PowerPoint Presentation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zhanka00</dc:creator>
  <cp:lastModifiedBy>Khai T Nguyen Tran</cp:lastModifiedBy>
  <cp:revision>3586</cp:revision>
  <dcterms:created xsi:type="dcterms:W3CDTF">2011-11-14T01:04:32Z</dcterms:created>
  <dcterms:modified xsi:type="dcterms:W3CDTF">2021-03-10T23:12:46Z</dcterms:modified>
</cp:coreProperties>
</file>